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82" r:id="rId2"/>
    <p:sldId id="279" r:id="rId3"/>
    <p:sldId id="259" r:id="rId4"/>
    <p:sldId id="278" r:id="rId5"/>
    <p:sldId id="281" r:id="rId6"/>
    <p:sldId id="280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68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90574-D97A-DA49-87F9-DE6183B231C4}" type="datetimeFigureOut">
              <a:rPr lang="en-US" smtClean="0"/>
              <a:t>4/16/16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C1A59-B241-214A-A215-A9377C42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4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6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5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6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0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2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5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6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4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CC369-F5CD-FF47-AFAA-6E4F78660E95}" type="datetimeFigureOut">
              <a:rPr lang="en-US" smtClean="0"/>
              <a:t>4/16/16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1C7E1-6828-9047-BB61-3E2432F8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2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wmf"/><Relationship Id="rId12" Type="http://schemas.openxmlformats.org/officeDocument/2006/relationships/image" Target="../media/image11.wmf"/><Relationship Id="rId13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image" Target="../media/image6.wmf"/><Relationship Id="rId8" Type="http://schemas.openxmlformats.org/officeDocument/2006/relationships/image" Target="../media/image7.wmf"/><Relationship Id="rId9" Type="http://schemas.openxmlformats.org/officeDocument/2006/relationships/image" Target="../media/image8.wmf"/><Relationship Id="rId10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wmf"/><Relationship Id="rId12" Type="http://schemas.openxmlformats.org/officeDocument/2006/relationships/image" Target="../media/image11.wmf"/><Relationship Id="rId13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image" Target="../media/image6.wmf"/><Relationship Id="rId8" Type="http://schemas.openxmlformats.org/officeDocument/2006/relationships/image" Target="../media/image7.wmf"/><Relationship Id="rId9" Type="http://schemas.openxmlformats.org/officeDocument/2006/relationships/image" Target="../media/image8.wmf"/><Relationship Id="rId10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 to Basic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Font typeface="Arial"/>
              <a:buChar char="•"/>
            </a:pPr>
            <a:r>
              <a:rPr lang="en-US" sz="2000" dirty="0" smtClean="0"/>
              <a:t>Maribel Marin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Amy </a:t>
            </a:r>
            <a:r>
              <a:rPr lang="en-US" sz="2000" dirty="0" err="1" smtClean="0"/>
              <a:t>Latzer</a:t>
            </a:r>
            <a:r>
              <a:rPr lang="en-US" sz="2000" dirty="0" smtClean="0"/>
              <a:t>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Laura James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Oscar Romero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Colin </a:t>
            </a:r>
            <a:r>
              <a:rPr lang="en-US" sz="2000" dirty="0" err="1" smtClean="0"/>
              <a:t>Foon</a:t>
            </a:r>
            <a:r>
              <a:rPr lang="en-US" sz="2000" dirty="0" smtClean="0"/>
              <a:t>  211</a:t>
            </a:r>
          </a:p>
          <a:p>
            <a:pPr lvl="1">
              <a:buFont typeface="Arial"/>
              <a:buChar char="•"/>
            </a:pPr>
            <a:r>
              <a:rPr lang="en-US" sz="2000" dirty="0" err="1" smtClean="0"/>
              <a:t>Chamberline</a:t>
            </a:r>
            <a:r>
              <a:rPr lang="en-US" sz="2000" dirty="0" smtClean="0"/>
              <a:t> </a:t>
            </a:r>
            <a:r>
              <a:rPr lang="en-US" sz="2000" dirty="0" err="1" smtClean="0"/>
              <a:t>Ekejuba</a:t>
            </a:r>
            <a:r>
              <a:rPr lang="en-US" sz="2000" dirty="0" smtClean="0"/>
              <a:t>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Victor Valdez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Jason Head  211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Ruby </a:t>
            </a:r>
            <a:r>
              <a:rPr lang="en-US" sz="2000" dirty="0" err="1" smtClean="0"/>
              <a:t>Guillen</a:t>
            </a:r>
            <a:r>
              <a:rPr lang="en-US" sz="2000" dirty="0" smtClean="0"/>
              <a:t> 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Dr. Ray Manning  </a:t>
            </a:r>
            <a:r>
              <a:rPr lang="en-US" sz="2000" dirty="0" err="1" smtClean="0"/>
              <a:t>SoTech</a:t>
            </a:r>
            <a:r>
              <a:rPr lang="en-US" sz="2000" dirty="0" smtClean="0"/>
              <a:t> Sol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Erika </a:t>
            </a:r>
            <a:r>
              <a:rPr lang="en-US" sz="2000" dirty="0" err="1" smtClean="0"/>
              <a:t>Steiger</a:t>
            </a:r>
            <a:r>
              <a:rPr lang="en-US" sz="2000" dirty="0" smtClean="0"/>
              <a:t>  Gemini Ed </a:t>
            </a:r>
            <a:r>
              <a:rPr lang="en-US" sz="2000" dirty="0" err="1" smtClean="0"/>
              <a:t>Ptrs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smtClean="0"/>
              <a:t>Ellen Sloan  </a:t>
            </a:r>
            <a:r>
              <a:rPr lang="en-US" sz="2000" dirty="0" err="1" smtClean="0"/>
              <a:t>SoCapTech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smtClean="0"/>
              <a:t>Lauren </a:t>
            </a:r>
            <a:r>
              <a:rPr lang="en-US" sz="2000" dirty="0" err="1" smtClean="0"/>
              <a:t>Fujioki</a:t>
            </a:r>
            <a:r>
              <a:rPr lang="en-US" sz="2000" dirty="0" smtClean="0"/>
              <a:t>  </a:t>
            </a:r>
            <a:r>
              <a:rPr lang="en-US" sz="2000" dirty="0" err="1" smtClean="0"/>
              <a:t>SoCapTech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err="1" smtClean="0"/>
              <a:t>Lenon</a:t>
            </a:r>
            <a:r>
              <a:rPr lang="en-US" sz="2000" dirty="0" smtClean="0"/>
              <a:t> Lopez  </a:t>
            </a:r>
            <a:r>
              <a:rPr lang="en-US" sz="2000" dirty="0" err="1" smtClean="0"/>
              <a:t>SoCapTech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smtClean="0"/>
              <a:t>Peony Sun  </a:t>
            </a:r>
            <a:r>
              <a:rPr lang="en-US" sz="2000" dirty="0" err="1" smtClean="0"/>
              <a:t>SoCapTech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err="1" smtClean="0"/>
              <a:t>Yohan</a:t>
            </a:r>
            <a:r>
              <a:rPr lang="en-US" sz="2000" dirty="0" smtClean="0"/>
              <a:t> </a:t>
            </a:r>
            <a:r>
              <a:rPr lang="en-US" sz="2000" dirty="0" err="1" smtClean="0"/>
              <a:t>Jhung</a:t>
            </a:r>
            <a:r>
              <a:rPr lang="en-US" sz="2000" dirty="0" smtClean="0"/>
              <a:t>  </a:t>
            </a:r>
            <a:r>
              <a:rPr lang="en-US" sz="2000" dirty="0" err="1" smtClean="0"/>
              <a:t>SoCapTech</a:t>
            </a:r>
            <a:endParaRPr lang="en-US" sz="2000" dirty="0" smtClean="0"/>
          </a:p>
          <a:p>
            <a:pPr lvl="1">
              <a:buFont typeface="Arial"/>
              <a:buChar char="•"/>
            </a:pPr>
            <a:endParaRPr lang="en-US" sz="2000" dirty="0" smtClean="0"/>
          </a:p>
          <a:p>
            <a:pPr lvl="1">
              <a:buFont typeface="Arial"/>
              <a:buChar char="•"/>
            </a:pPr>
            <a:endParaRPr lang="en-US" sz="2000" dirty="0" smtClean="0"/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21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Let me tell you about…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8434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1400" dirty="0"/>
          </a:p>
          <a:p>
            <a:r>
              <a:rPr lang="en-US" sz="2400" dirty="0" smtClean="0">
                <a:solidFill>
                  <a:schemeClr val="accent6"/>
                </a:solidFill>
              </a:rPr>
              <a:t>ONE IN THREE CALIFORNIA FAMILIES, INCLUDING THOSE WITH INCOME WELL ABOVE THE FEDERAL POVERTY LEVEL, STRUGGLE EVERY MONTH TO MEET BASIC NEEDS*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HOUSEHOLDS WITH YOUNG CHILDREN HAVE THE HIGHEST COSTS, AND SO STRUGGLE THE MOST</a:t>
            </a:r>
            <a:r>
              <a:rPr lang="en-US" sz="2400" dirty="0" smtClean="0">
                <a:solidFill>
                  <a:srgbClr val="0000FF"/>
                </a:solidFill>
                <a:effectLst/>
              </a:rPr>
              <a:t> 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A CALIFORNIA FAMILY WITH TWO FULL TIME MINIMUM WAGE EARNERS AND TWO CHILDREN EARNS BETWEEN $10,000 AND $30,000 LESS PER YEAR THAN THEY NEED TO MEET BASIC EXPENSES*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ONLY 55% OF CALIFORNIANS ELIGIBLE FOR FOOD AID ENROLL, LEAVING $4.7 BILLION IN FEDERAL BENEFITS UNCLAIMED, A LOSS OF $8.3 BILLION IN ECONOMIC ACTIVITY FOR THE STATE^</a:t>
            </a:r>
          </a:p>
          <a:p>
            <a:endParaRPr lang="en-US" sz="1400" dirty="0" smtClean="0"/>
          </a:p>
          <a:p>
            <a:endParaRPr lang="en-US" sz="1400" dirty="0"/>
          </a:p>
          <a:p>
            <a:pPr marL="0" indent="0" algn="ctr">
              <a:buNone/>
            </a:pPr>
            <a:r>
              <a:rPr lang="en-US" sz="1400" dirty="0" smtClean="0"/>
              <a:t>*</a:t>
            </a:r>
            <a:r>
              <a:rPr lang="en-US" sz="1400" dirty="0"/>
              <a:t>United Way</a:t>
            </a:r>
          </a:p>
          <a:p>
            <a:pPr marL="0" indent="0" algn="ctr">
              <a:buNone/>
            </a:pPr>
            <a:r>
              <a:rPr lang="en-US" sz="1400" dirty="0"/>
              <a:t>^ California Food Policy Advocates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11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Freeform 64"/>
          <p:cNvSpPr>
            <a:spLocks/>
          </p:cNvSpPr>
          <p:nvPr/>
        </p:nvSpPr>
        <p:spPr bwMode="auto">
          <a:xfrm>
            <a:off x="255588" y="4046682"/>
            <a:ext cx="8812212" cy="2467841"/>
          </a:xfrm>
          <a:custGeom>
            <a:avLst/>
            <a:gdLst>
              <a:gd name="T0" fmla="*/ 5143 w 5551"/>
              <a:gd name="T1" fmla="*/ 27 h 1710"/>
              <a:gd name="T2" fmla="*/ 4627 w 5551"/>
              <a:gd name="T3" fmla="*/ 318 h 1710"/>
              <a:gd name="T4" fmla="*/ 4159 w 5551"/>
              <a:gd name="T5" fmla="*/ 575 h 1710"/>
              <a:gd name="T6" fmla="*/ 3151 w 5551"/>
              <a:gd name="T7" fmla="*/ 555 h 1710"/>
              <a:gd name="T8" fmla="*/ 2191 w 5551"/>
              <a:gd name="T9" fmla="*/ 469 h 1710"/>
              <a:gd name="T10" fmla="*/ 1561 w 5551"/>
              <a:gd name="T11" fmla="*/ 436 h 1710"/>
              <a:gd name="T12" fmla="*/ 967 w 5551"/>
              <a:gd name="T13" fmla="*/ 430 h 1710"/>
              <a:gd name="T14" fmla="*/ 337 w 5551"/>
              <a:gd name="T15" fmla="*/ 496 h 1710"/>
              <a:gd name="T16" fmla="*/ 97 w 5551"/>
              <a:gd name="T17" fmla="*/ 957 h 1710"/>
              <a:gd name="T18" fmla="*/ 59 w 5551"/>
              <a:gd name="T19" fmla="*/ 1527 h 1710"/>
              <a:gd name="T20" fmla="*/ 451 w 5551"/>
              <a:gd name="T21" fmla="*/ 1672 h 1710"/>
              <a:gd name="T22" fmla="*/ 1213 w 5551"/>
              <a:gd name="T23" fmla="*/ 1690 h 1710"/>
              <a:gd name="T24" fmla="*/ 1975 w 5551"/>
              <a:gd name="T25" fmla="*/ 1678 h 1710"/>
              <a:gd name="T26" fmla="*/ 2677 w 5551"/>
              <a:gd name="T27" fmla="*/ 1678 h 1710"/>
              <a:gd name="T28" fmla="*/ 3205 w 5551"/>
              <a:gd name="T29" fmla="*/ 1672 h 1710"/>
              <a:gd name="T30" fmla="*/ 3715 w 5551"/>
              <a:gd name="T31" fmla="*/ 1672 h 1710"/>
              <a:gd name="T32" fmla="*/ 4297 w 5551"/>
              <a:gd name="T33" fmla="*/ 1670 h 1710"/>
              <a:gd name="T34" fmla="*/ 4855 w 5551"/>
              <a:gd name="T35" fmla="*/ 1676 h 1710"/>
              <a:gd name="T36" fmla="*/ 5251 w 5551"/>
              <a:gd name="T37" fmla="*/ 1650 h 1710"/>
              <a:gd name="T38" fmla="*/ 5449 w 5551"/>
              <a:gd name="T39" fmla="*/ 1314 h 1710"/>
              <a:gd name="T40" fmla="*/ 5527 w 5551"/>
              <a:gd name="T41" fmla="*/ 793 h 1710"/>
              <a:gd name="T42" fmla="*/ 5539 w 5551"/>
              <a:gd name="T43" fmla="*/ 430 h 1710"/>
              <a:gd name="T44" fmla="*/ 5455 w 5551"/>
              <a:gd name="T45" fmla="*/ 100 h 1710"/>
              <a:gd name="T46" fmla="*/ 5143 w 5551"/>
              <a:gd name="T47" fmla="*/ 27 h 1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551" h="1710">
                <a:moveTo>
                  <a:pt x="5143" y="27"/>
                </a:moveTo>
                <a:cubicBezTo>
                  <a:pt x="5005" y="64"/>
                  <a:pt x="4791" y="226"/>
                  <a:pt x="4627" y="318"/>
                </a:cubicBezTo>
                <a:cubicBezTo>
                  <a:pt x="4463" y="409"/>
                  <a:pt x="4405" y="535"/>
                  <a:pt x="4159" y="575"/>
                </a:cubicBezTo>
                <a:cubicBezTo>
                  <a:pt x="3913" y="614"/>
                  <a:pt x="3479" y="573"/>
                  <a:pt x="3151" y="555"/>
                </a:cubicBezTo>
                <a:cubicBezTo>
                  <a:pt x="2823" y="538"/>
                  <a:pt x="2456" y="489"/>
                  <a:pt x="2191" y="469"/>
                </a:cubicBezTo>
                <a:cubicBezTo>
                  <a:pt x="1926" y="450"/>
                  <a:pt x="1765" y="443"/>
                  <a:pt x="1561" y="436"/>
                </a:cubicBezTo>
                <a:cubicBezTo>
                  <a:pt x="1357" y="430"/>
                  <a:pt x="1171" y="420"/>
                  <a:pt x="967" y="430"/>
                </a:cubicBezTo>
                <a:cubicBezTo>
                  <a:pt x="763" y="440"/>
                  <a:pt x="482" y="408"/>
                  <a:pt x="337" y="496"/>
                </a:cubicBezTo>
                <a:cubicBezTo>
                  <a:pt x="192" y="584"/>
                  <a:pt x="143" y="785"/>
                  <a:pt x="97" y="957"/>
                </a:cubicBezTo>
                <a:cubicBezTo>
                  <a:pt x="51" y="1129"/>
                  <a:pt x="0" y="1408"/>
                  <a:pt x="59" y="1527"/>
                </a:cubicBezTo>
                <a:cubicBezTo>
                  <a:pt x="118" y="1646"/>
                  <a:pt x="259" y="1645"/>
                  <a:pt x="451" y="1672"/>
                </a:cubicBezTo>
                <a:cubicBezTo>
                  <a:pt x="643" y="1699"/>
                  <a:pt x="959" y="1689"/>
                  <a:pt x="1213" y="1690"/>
                </a:cubicBezTo>
                <a:cubicBezTo>
                  <a:pt x="1467" y="1691"/>
                  <a:pt x="1731" y="1680"/>
                  <a:pt x="1975" y="1678"/>
                </a:cubicBezTo>
                <a:cubicBezTo>
                  <a:pt x="2219" y="1676"/>
                  <a:pt x="2472" y="1679"/>
                  <a:pt x="2677" y="1678"/>
                </a:cubicBezTo>
                <a:cubicBezTo>
                  <a:pt x="2882" y="1677"/>
                  <a:pt x="3032" y="1673"/>
                  <a:pt x="3205" y="1672"/>
                </a:cubicBezTo>
                <a:cubicBezTo>
                  <a:pt x="3378" y="1671"/>
                  <a:pt x="3533" y="1672"/>
                  <a:pt x="3715" y="1672"/>
                </a:cubicBezTo>
                <a:cubicBezTo>
                  <a:pt x="3897" y="1672"/>
                  <a:pt x="4107" y="1669"/>
                  <a:pt x="4297" y="1670"/>
                </a:cubicBezTo>
                <a:cubicBezTo>
                  <a:pt x="4487" y="1671"/>
                  <a:pt x="4696" y="1680"/>
                  <a:pt x="4855" y="1676"/>
                </a:cubicBezTo>
                <a:cubicBezTo>
                  <a:pt x="5014" y="1673"/>
                  <a:pt x="5152" y="1710"/>
                  <a:pt x="5251" y="1650"/>
                </a:cubicBezTo>
                <a:cubicBezTo>
                  <a:pt x="5350" y="1589"/>
                  <a:pt x="5403" y="1456"/>
                  <a:pt x="5449" y="1314"/>
                </a:cubicBezTo>
                <a:cubicBezTo>
                  <a:pt x="5495" y="1171"/>
                  <a:pt x="5512" y="940"/>
                  <a:pt x="5527" y="793"/>
                </a:cubicBezTo>
                <a:cubicBezTo>
                  <a:pt x="5542" y="645"/>
                  <a:pt x="5551" y="545"/>
                  <a:pt x="5539" y="430"/>
                </a:cubicBezTo>
                <a:cubicBezTo>
                  <a:pt x="5527" y="314"/>
                  <a:pt x="5521" y="167"/>
                  <a:pt x="5455" y="100"/>
                </a:cubicBezTo>
                <a:cubicBezTo>
                  <a:pt x="5389" y="33"/>
                  <a:pt x="5296" y="0"/>
                  <a:pt x="5143" y="27"/>
                </a:cubicBezTo>
                <a:close/>
              </a:path>
            </a:pathLst>
          </a:custGeom>
          <a:solidFill>
            <a:srgbClr val="EED4E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06" name="Freeform 58"/>
          <p:cNvSpPr>
            <a:spLocks/>
          </p:cNvSpPr>
          <p:nvPr/>
        </p:nvSpPr>
        <p:spPr bwMode="auto">
          <a:xfrm>
            <a:off x="65088" y="340591"/>
            <a:ext cx="9002712" cy="3257262"/>
          </a:xfrm>
          <a:custGeom>
            <a:avLst/>
            <a:gdLst>
              <a:gd name="T0" fmla="*/ 379 w 5671"/>
              <a:gd name="T1" fmla="*/ 19 h 2051"/>
              <a:gd name="T2" fmla="*/ 79 w 5671"/>
              <a:gd name="T3" fmla="*/ 127 h 2051"/>
              <a:gd name="T4" fmla="*/ 13 w 5671"/>
              <a:gd name="T5" fmla="*/ 487 h 2051"/>
              <a:gd name="T6" fmla="*/ 1 w 5671"/>
              <a:gd name="T7" fmla="*/ 805 h 2051"/>
              <a:gd name="T8" fmla="*/ 7 w 5671"/>
              <a:gd name="T9" fmla="*/ 1195 h 2051"/>
              <a:gd name="T10" fmla="*/ 7 w 5671"/>
              <a:gd name="T11" fmla="*/ 1627 h 2051"/>
              <a:gd name="T12" fmla="*/ 49 w 5671"/>
              <a:gd name="T13" fmla="*/ 1909 h 2051"/>
              <a:gd name="T14" fmla="*/ 271 w 5671"/>
              <a:gd name="T15" fmla="*/ 1993 h 2051"/>
              <a:gd name="T16" fmla="*/ 583 w 5671"/>
              <a:gd name="T17" fmla="*/ 2017 h 2051"/>
              <a:gd name="T18" fmla="*/ 1315 w 5671"/>
              <a:gd name="T19" fmla="*/ 2023 h 2051"/>
              <a:gd name="T20" fmla="*/ 2563 w 5671"/>
              <a:gd name="T21" fmla="*/ 2017 h 2051"/>
              <a:gd name="T22" fmla="*/ 3637 w 5671"/>
              <a:gd name="T23" fmla="*/ 2029 h 2051"/>
              <a:gd name="T24" fmla="*/ 5155 w 5671"/>
              <a:gd name="T25" fmla="*/ 2035 h 2051"/>
              <a:gd name="T26" fmla="*/ 5557 w 5671"/>
              <a:gd name="T27" fmla="*/ 1933 h 2051"/>
              <a:gd name="T28" fmla="*/ 5641 w 5671"/>
              <a:gd name="T29" fmla="*/ 1657 h 2051"/>
              <a:gd name="T30" fmla="*/ 5665 w 5671"/>
              <a:gd name="T31" fmla="*/ 1255 h 2051"/>
              <a:gd name="T32" fmla="*/ 5671 w 5671"/>
              <a:gd name="T33" fmla="*/ 997 h 2051"/>
              <a:gd name="T34" fmla="*/ 5665 w 5671"/>
              <a:gd name="T35" fmla="*/ 415 h 2051"/>
              <a:gd name="T36" fmla="*/ 5641 w 5671"/>
              <a:gd name="T37" fmla="*/ 157 h 2051"/>
              <a:gd name="T38" fmla="*/ 5497 w 5671"/>
              <a:gd name="T39" fmla="*/ 49 h 2051"/>
              <a:gd name="T40" fmla="*/ 5017 w 5671"/>
              <a:gd name="T41" fmla="*/ 31 h 2051"/>
              <a:gd name="T42" fmla="*/ 4429 w 5671"/>
              <a:gd name="T43" fmla="*/ 13 h 2051"/>
              <a:gd name="T44" fmla="*/ 3661 w 5671"/>
              <a:gd name="T45" fmla="*/ 7 h 2051"/>
              <a:gd name="T46" fmla="*/ 2941 w 5671"/>
              <a:gd name="T47" fmla="*/ 7 h 2051"/>
              <a:gd name="T48" fmla="*/ 2341 w 5671"/>
              <a:gd name="T49" fmla="*/ 7 h 2051"/>
              <a:gd name="T50" fmla="*/ 1789 w 5671"/>
              <a:gd name="T51" fmla="*/ 13 h 2051"/>
              <a:gd name="T52" fmla="*/ 943 w 5671"/>
              <a:gd name="T53" fmla="*/ 13 h 2051"/>
              <a:gd name="T54" fmla="*/ 379 w 5671"/>
              <a:gd name="T55" fmla="*/ 19 h 2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671" h="2051">
                <a:moveTo>
                  <a:pt x="379" y="19"/>
                </a:moveTo>
                <a:cubicBezTo>
                  <a:pt x="235" y="38"/>
                  <a:pt x="140" y="49"/>
                  <a:pt x="79" y="127"/>
                </a:cubicBezTo>
                <a:cubicBezTo>
                  <a:pt x="18" y="205"/>
                  <a:pt x="26" y="374"/>
                  <a:pt x="13" y="487"/>
                </a:cubicBezTo>
                <a:cubicBezTo>
                  <a:pt x="0" y="600"/>
                  <a:pt x="2" y="687"/>
                  <a:pt x="1" y="805"/>
                </a:cubicBezTo>
                <a:cubicBezTo>
                  <a:pt x="0" y="923"/>
                  <a:pt x="6" y="1058"/>
                  <a:pt x="7" y="1195"/>
                </a:cubicBezTo>
                <a:cubicBezTo>
                  <a:pt x="8" y="1332"/>
                  <a:pt x="0" y="1508"/>
                  <a:pt x="7" y="1627"/>
                </a:cubicBezTo>
                <a:cubicBezTo>
                  <a:pt x="14" y="1746"/>
                  <a:pt x="5" y="1848"/>
                  <a:pt x="49" y="1909"/>
                </a:cubicBezTo>
                <a:cubicBezTo>
                  <a:pt x="93" y="1970"/>
                  <a:pt x="182" y="1975"/>
                  <a:pt x="271" y="1993"/>
                </a:cubicBezTo>
                <a:cubicBezTo>
                  <a:pt x="360" y="2011"/>
                  <a:pt x="409" y="2012"/>
                  <a:pt x="583" y="2017"/>
                </a:cubicBezTo>
                <a:cubicBezTo>
                  <a:pt x="757" y="2022"/>
                  <a:pt x="985" y="2023"/>
                  <a:pt x="1315" y="2023"/>
                </a:cubicBezTo>
                <a:cubicBezTo>
                  <a:pt x="1645" y="2023"/>
                  <a:pt x="2176" y="2016"/>
                  <a:pt x="2563" y="2017"/>
                </a:cubicBezTo>
                <a:cubicBezTo>
                  <a:pt x="2950" y="2018"/>
                  <a:pt x="3205" y="2026"/>
                  <a:pt x="3637" y="2029"/>
                </a:cubicBezTo>
                <a:cubicBezTo>
                  <a:pt x="4069" y="2032"/>
                  <a:pt x="4835" y="2051"/>
                  <a:pt x="5155" y="2035"/>
                </a:cubicBezTo>
                <a:cubicBezTo>
                  <a:pt x="5475" y="2019"/>
                  <a:pt x="5476" y="1996"/>
                  <a:pt x="5557" y="1933"/>
                </a:cubicBezTo>
                <a:cubicBezTo>
                  <a:pt x="5638" y="1870"/>
                  <a:pt x="5623" y="1770"/>
                  <a:pt x="5641" y="1657"/>
                </a:cubicBezTo>
                <a:cubicBezTo>
                  <a:pt x="5659" y="1544"/>
                  <a:pt x="5660" y="1365"/>
                  <a:pt x="5665" y="1255"/>
                </a:cubicBezTo>
                <a:cubicBezTo>
                  <a:pt x="5670" y="1145"/>
                  <a:pt x="5671" y="1137"/>
                  <a:pt x="5671" y="997"/>
                </a:cubicBezTo>
                <a:cubicBezTo>
                  <a:pt x="5671" y="857"/>
                  <a:pt x="5670" y="555"/>
                  <a:pt x="5665" y="415"/>
                </a:cubicBezTo>
                <a:cubicBezTo>
                  <a:pt x="5660" y="275"/>
                  <a:pt x="5669" y="218"/>
                  <a:pt x="5641" y="157"/>
                </a:cubicBezTo>
                <a:cubicBezTo>
                  <a:pt x="5613" y="96"/>
                  <a:pt x="5601" y="70"/>
                  <a:pt x="5497" y="49"/>
                </a:cubicBezTo>
                <a:cubicBezTo>
                  <a:pt x="5393" y="28"/>
                  <a:pt x="5195" y="37"/>
                  <a:pt x="5017" y="31"/>
                </a:cubicBezTo>
                <a:cubicBezTo>
                  <a:pt x="4839" y="25"/>
                  <a:pt x="4655" y="17"/>
                  <a:pt x="4429" y="13"/>
                </a:cubicBezTo>
                <a:cubicBezTo>
                  <a:pt x="4203" y="9"/>
                  <a:pt x="3909" y="8"/>
                  <a:pt x="3661" y="7"/>
                </a:cubicBezTo>
                <a:cubicBezTo>
                  <a:pt x="3413" y="6"/>
                  <a:pt x="3161" y="7"/>
                  <a:pt x="2941" y="7"/>
                </a:cubicBezTo>
                <a:cubicBezTo>
                  <a:pt x="2721" y="7"/>
                  <a:pt x="2533" y="6"/>
                  <a:pt x="2341" y="7"/>
                </a:cubicBezTo>
                <a:cubicBezTo>
                  <a:pt x="2149" y="8"/>
                  <a:pt x="2022" y="12"/>
                  <a:pt x="1789" y="13"/>
                </a:cubicBezTo>
                <a:cubicBezTo>
                  <a:pt x="1556" y="14"/>
                  <a:pt x="1178" y="12"/>
                  <a:pt x="943" y="13"/>
                </a:cubicBezTo>
                <a:cubicBezTo>
                  <a:pt x="708" y="14"/>
                  <a:pt x="523" y="0"/>
                  <a:pt x="379" y="19"/>
                </a:cubicBezTo>
                <a:close/>
              </a:path>
            </a:pathLst>
          </a:custGeom>
          <a:solidFill>
            <a:srgbClr val="F2F3C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5123" name="Group 47"/>
          <p:cNvGrpSpPr>
            <a:grpSpLocks/>
          </p:cNvGrpSpPr>
          <p:nvPr/>
        </p:nvGrpSpPr>
        <p:grpSpPr bwMode="auto">
          <a:xfrm>
            <a:off x="588964" y="441614"/>
            <a:ext cx="965200" cy="1206500"/>
            <a:chOff x="371" y="128"/>
            <a:chExt cx="608" cy="760"/>
          </a:xfrm>
        </p:grpSpPr>
        <p:pic>
          <p:nvPicPr>
            <p:cNvPr id="5167" name="Picture 37" descr="j018345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" y="313"/>
              <a:ext cx="608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0" name="Text Box 42"/>
            <p:cNvSpPr txBox="1">
              <a:spLocks noChangeArrowheads="1"/>
            </p:cNvSpPr>
            <p:nvPr/>
          </p:nvSpPr>
          <p:spPr bwMode="auto">
            <a:xfrm>
              <a:off x="456" y="128"/>
              <a:ext cx="517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cs typeface="+mn-cs"/>
                </a:rPr>
                <a:t>Education</a:t>
              </a:r>
            </a:p>
          </p:txBody>
        </p:sp>
      </p:grpSp>
      <p:grpSp>
        <p:nvGrpSpPr>
          <p:cNvPr id="5124" name="Group 50"/>
          <p:cNvGrpSpPr>
            <a:grpSpLocks/>
          </p:cNvGrpSpPr>
          <p:nvPr/>
        </p:nvGrpSpPr>
        <p:grpSpPr bwMode="auto">
          <a:xfrm>
            <a:off x="2346325" y="441614"/>
            <a:ext cx="1104900" cy="1202171"/>
            <a:chOff x="1478" y="128"/>
            <a:chExt cx="696" cy="757"/>
          </a:xfrm>
        </p:grpSpPr>
        <p:pic>
          <p:nvPicPr>
            <p:cNvPr id="5165" name="Picture 38" descr="j028686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6" y="367"/>
              <a:ext cx="56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1" name="Text Box 43"/>
            <p:cNvSpPr txBox="1">
              <a:spLocks noChangeArrowheads="1"/>
            </p:cNvSpPr>
            <p:nvPr/>
          </p:nvSpPr>
          <p:spPr bwMode="auto">
            <a:xfrm>
              <a:off x="1478" y="128"/>
              <a:ext cx="69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cs typeface="+mn-cs"/>
                </a:rPr>
                <a:t>Health &amp; Food</a:t>
              </a:r>
            </a:p>
          </p:txBody>
        </p:sp>
      </p:grpSp>
      <p:grpSp>
        <p:nvGrpSpPr>
          <p:cNvPr id="5125" name="Group 49"/>
          <p:cNvGrpSpPr>
            <a:grpSpLocks/>
          </p:cNvGrpSpPr>
          <p:nvPr/>
        </p:nvGrpSpPr>
        <p:grpSpPr bwMode="auto">
          <a:xfrm>
            <a:off x="4035426" y="441614"/>
            <a:ext cx="1109663" cy="1190625"/>
            <a:chOff x="2542" y="128"/>
            <a:chExt cx="699" cy="750"/>
          </a:xfrm>
        </p:grpSpPr>
        <p:pic>
          <p:nvPicPr>
            <p:cNvPr id="5163" name="Picture 39" descr="BD06699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8" y="386"/>
              <a:ext cx="521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2" name="Text Box 44"/>
            <p:cNvSpPr txBox="1">
              <a:spLocks noChangeArrowheads="1"/>
            </p:cNvSpPr>
            <p:nvPr/>
          </p:nvSpPr>
          <p:spPr bwMode="auto">
            <a:xfrm>
              <a:off x="2542" y="128"/>
              <a:ext cx="699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cs typeface="+mn-cs"/>
                </a:rPr>
                <a:t>Social Services</a:t>
              </a:r>
            </a:p>
          </p:txBody>
        </p:sp>
      </p:grpSp>
      <p:grpSp>
        <p:nvGrpSpPr>
          <p:cNvPr id="5126" name="Group 51"/>
          <p:cNvGrpSpPr>
            <a:grpSpLocks/>
          </p:cNvGrpSpPr>
          <p:nvPr/>
        </p:nvGrpSpPr>
        <p:grpSpPr bwMode="auto">
          <a:xfrm>
            <a:off x="5884863" y="441614"/>
            <a:ext cx="1108075" cy="1223818"/>
            <a:chOff x="3767" y="128"/>
            <a:chExt cx="698" cy="771"/>
          </a:xfrm>
        </p:grpSpPr>
        <p:pic>
          <p:nvPicPr>
            <p:cNvPr id="5161" name="Picture 40" descr="BD07079_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3" y="339"/>
              <a:ext cx="593" cy="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3767" y="128"/>
              <a:ext cx="69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cs typeface="+mn-cs"/>
                </a:rPr>
                <a:t>Child &amp; Family</a:t>
              </a:r>
            </a:p>
            <a:p>
              <a:pPr algn="ctr">
                <a:defRPr/>
              </a:pPr>
              <a:r>
                <a:rPr lang="en-US" sz="1200" b="1">
                  <a:cs typeface="+mn-cs"/>
                </a:rPr>
                <a:t>Services</a:t>
              </a:r>
            </a:p>
          </p:txBody>
        </p:sp>
      </p:grpSp>
      <p:grpSp>
        <p:nvGrpSpPr>
          <p:cNvPr id="5127" name="Group 52"/>
          <p:cNvGrpSpPr>
            <a:grpSpLocks/>
          </p:cNvGrpSpPr>
          <p:nvPr/>
        </p:nvGrpSpPr>
        <p:grpSpPr bwMode="auto">
          <a:xfrm>
            <a:off x="7605713" y="441614"/>
            <a:ext cx="1314450" cy="1326285"/>
            <a:chOff x="4791" y="128"/>
            <a:chExt cx="828" cy="836"/>
          </a:xfrm>
        </p:grpSpPr>
        <p:pic>
          <p:nvPicPr>
            <p:cNvPr id="5159" name="Picture 41" descr="BD07126_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0" y="344"/>
              <a:ext cx="696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4" name="Text Box 46"/>
            <p:cNvSpPr txBox="1">
              <a:spLocks noChangeArrowheads="1"/>
            </p:cNvSpPr>
            <p:nvPr/>
          </p:nvSpPr>
          <p:spPr bwMode="auto">
            <a:xfrm>
              <a:off x="4791" y="128"/>
              <a:ext cx="82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>
                  <a:cs typeface="+mn-cs"/>
                </a:rPr>
                <a:t>Mental Health &amp; Probation</a:t>
              </a:r>
            </a:p>
          </p:txBody>
        </p:sp>
      </p:grp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114301" y="1661103"/>
            <a:ext cx="173037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marL="114300" indent="-11430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Public Schools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ESEA, Title I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School Lunch &amp; Breakfast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Head Start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IDEA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After-School Programs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Textbook Funding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Tests &amp; Achievement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Teacher Issues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GED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1835150" y="1661103"/>
            <a:ext cx="22415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marL="114300" indent="-11430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en-US" sz="1000" b="1" dirty="0" err="1" smtClean="0">
                <a:cs typeface="+mn-cs"/>
              </a:rPr>
              <a:t>Medi</a:t>
            </a:r>
            <a:r>
              <a:rPr lang="en-US" sz="1000" b="1" dirty="0" smtClean="0">
                <a:cs typeface="+mn-cs"/>
              </a:rPr>
              <a:t>-Cal – EPSDT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Healthy Families Parent Expansion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Child Health &amp; Disability Program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Expanded Access Primary Care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Trauma Case Funding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Co-payments for ER Services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Child Lead Poisoning Prevention Program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HIV/AIDS Prevention &amp; Education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Breast Cancer Screening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Food Stamps</a:t>
            </a:r>
          </a:p>
          <a:p>
            <a:pPr>
              <a:buFontTx/>
              <a:buChar char="•"/>
              <a:defRPr/>
            </a:pPr>
            <a:r>
              <a:rPr lang="en-US" sz="1000" b="1" dirty="0" smtClean="0">
                <a:cs typeface="+mn-cs"/>
              </a:rPr>
              <a:t>WIC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4081464" y="1661103"/>
            <a:ext cx="13366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marL="114300" indent="-11430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TANF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GAIN, CAL Learn, Cal WORKS, etc.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384800" y="1661103"/>
            <a:ext cx="224155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marL="114300" indent="-11430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Child Care – CCDBG, SSBG, Cal WORKS Child Care, etc.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After-School Programs – 21</a:t>
            </a:r>
            <a:r>
              <a:rPr lang="en-US" sz="1000" b="1" baseline="30000" smtClean="0">
                <a:cs typeface="+mn-cs"/>
              </a:rPr>
              <a:t>st</a:t>
            </a:r>
            <a:r>
              <a:rPr lang="en-US" sz="1000" b="1" smtClean="0">
                <a:cs typeface="+mn-cs"/>
              </a:rPr>
              <a:t> Century Learning Centers, etc.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Promoting Safe &amp; Stable Families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Child Abuse &amp; Neglect Programs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Foster Care – Transition, Independent Living, Housing, etc.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Adoption Assistance, Adoption Opportunities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7697788" y="1661103"/>
            <a:ext cx="13652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marL="114300" indent="-11430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School-Based MH Services for Medi-Cal Kids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Probation Officers in Schools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Cardenas-Schiff Legislation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Health Care Through Probation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Mental Health Evaluations</a:t>
            </a:r>
          </a:p>
          <a:p>
            <a:pPr>
              <a:buFontTx/>
              <a:buChar char="•"/>
              <a:defRPr/>
            </a:pPr>
            <a:r>
              <a:rPr lang="en-US" sz="1000" b="1" smtClean="0">
                <a:cs typeface="+mn-cs"/>
              </a:rPr>
              <a:t>Juvenile Halls</a:t>
            </a: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2301875" y="1"/>
            <a:ext cx="45418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latin typeface="Comic Sans MS" charset="0"/>
                <a:cs typeface="+mn-cs"/>
              </a:rPr>
              <a:t>AGENCIES – PROGRAMS &amp; SERVICES</a:t>
            </a: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4097338" y="3330864"/>
            <a:ext cx="88137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600" b="1">
                <a:solidFill>
                  <a:srgbClr val="FF6699"/>
                </a:solidFill>
                <a:latin typeface="Comic Sans MS" charset="0"/>
                <a:cs typeface="+mn-cs"/>
              </a:rPr>
              <a:t>?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1009650" y="3776807"/>
            <a:ext cx="72425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latin typeface="Comic Sans MS" charset="0"/>
                <a:cs typeface="+mn-cs"/>
              </a:rPr>
              <a:t>Which Agencies Could Help This Family?</a:t>
            </a:r>
          </a:p>
        </p:txBody>
      </p:sp>
      <p:grpSp>
        <p:nvGrpSpPr>
          <p:cNvPr id="5136" name="Group 70"/>
          <p:cNvGrpSpPr>
            <a:grpSpLocks/>
          </p:cNvGrpSpPr>
          <p:nvPr/>
        </p:nvGrpSpPr>
        <p:grpSpPr bwMode="auto">
          <a:xfrm>
            <a:off x="533401" y="4180897"/>
            <a:ext cx="8524875" cy="2337511"/>
            <a:chOff x="336" y="2700"/>
            <a:chExt cx="5370" cy="1473"/>
          </a:xfrm>
        </p:grpSpPr>
        <p:grpSp>
          <p:nvGrpSpPr>
            <p:cNvPr id="5137" name="Group 71"/>
            <p:cNvGrpSpPr>
              <a:grpSpLocks/>
            </p:cNvGrpSpPr>
            <p:nvPr/>
          </p:nvGrpSpPr>
          <p:grpSpPr bwMode="auto">
            <a:xfrm>
              <a:off x="336" y="3115"/>
              <a:ext cx="841" cy="1058"/>
              <a:chOff x="336" y="3115"/>
              <a:chExt cx="841" cy="1058"/>
            </a:xfrm>
          </p:grpSpPr>
          <p:pic>
            <p:nvPicPr>
              <p:cNvPr id="5157" name="Picture 72" descr="j028185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3115"/>
                <a:ext cx="841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21" name="Text Box 73"/>
              <p:cNvSpPr txBox="1">
                <a:spLocks noChangeArrowheads="1"/>
              </p:cNvSpPr>
              <p:nvPr/>
            </p:nvSpPr>
            <p:spPr bwMode="auto">
              <a:xfrm>
                <a:off x="522" y="3998"/>
                <a:ext cx="332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Mom</a:t>
                </a:r>
              </a:p>
            </p:txBody>
          </p:sp>
        </p:grpSp>
        <p:grpSp>
          <p:nvGrpSpPr>
            <p:cNvPr id="5138" name="Group 74"/>
            <p:cNvGrpSpPr>
              <a:grpSpLocks/>
            </p:cNvGrpSpPr>
            <p:nvPr/>
          </p:nvGrpSpPr>
          <p:grpSpPr bwMode="auto">
            <a:xfrm>
              <a:off x="1295" y="3133"/>
              <a:ext cx="732" cy="1040"/>
              <a:chOff x="1295" y="3133"/>
              <a:chExt cx="732" cy="1040"/>
            </a:xfrm>
          </p:grpSpPr>
          <p:pic>
            <p:nvPicPr>
              <p:cNvPr id="5155" name="Picture 75" descr="j0274434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5" y="3133"/>
                <a:ext cx="732" cy="8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24" name="Text Box 76"/>
              <p:cNvSpPr txBox="1">
                <a:spLocks noChangeArrowheads="1"/>
              </p:cNvSpPr>
              <p:nvPr/>
            </p:nvSpPr>
            <p:spPr bwMode="auto">
              <a:xfrm>
                <a:off x="1516" y="3998"/>
                <a:ext cx="277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Dad</a:t>
                </a:r>
              </a:p>
            </p:txBody>
          </p:sp>
        </p:grpSp>
        <p:grpSp>
          <p:nvGrpSpPr>
            <p:cNvPr id="5139" name="Group 77"/>
            <p:cNvGrpSpPr>
              <a:grpSpLocks/>
            </p:cNvGrpSpPr>
            <p:nvPr/>
          </p:nvGrpSpPr>
          <p:grpSpPr bwMode="auto">
            <a:xfrm>
              <a:off x="2256" y="3324"/>
              <a:ext cx="672" cy="849"/>
              <a:chOff x="2256" y="3324"/>
              <a:chExt cx="672" cy="849"/>
            </a:xfrm>
          </p:grpSpPr>
          <p:pic>
            <p:nvPicPr>
              <p:cNvPr id="5153" name="Picture 78" descr="j0270662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3324"/>
                <a:ext cx="672" cy="5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27" name="Text Box 79"/>
              <p:cNvSpPr txBox="1">
                <a:spLocks noChangeArrowheads="1"/>
              </p:cNvSpPr>
              <p:nvPr/>
            </p:nvSpPr>
            <p:spPr bwMode="auto">
              <a:xfrm>
                <a:off x="2274" y="3998"/>
                <a:ext cx="636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9 year old</a:t>
                </a:r>
              </a:p>
            </p:txBody>
          </p:sp>
        </p:grpSp>
        <p:grpSp>
          <p:nvGrpSpPr>
            <p:cNvPr id="5140" name="Group 80"/>
            <p:cNvGrpSpPr>
              <a:grpSpLocks/>
            </p:cNvGrpSpPr>
            <p:nvPr/>
          </p:nvGrpSpPr>
          <p:grpSpPr bwMode="auto">
            <a:xfrm>
              <a:off x="3168" y="3460"/>
              <a:ext cx="570" cy="713"/>
              <a:chOff x="3168" y="3460"/>
              <a:chExt cx="570" cy="713"/>
            </a:xfrm>
          </p:grpSpPr>
          <p:pic>
            <p:nvPicPr>
              <p:cNvPr id="5151" name="Picture 81" descr="SO01379_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68" y="3460"/>
                <a:ext cx="528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30" name="Text Box 82"/>
              <p:cNvSpPr txBox="1">
                <a:spLocks noChangeArrowheads="1"/>
              </p:cNvSpPr>
              <p:nvPr/>
            </p:nvSpPr>
            <p:spPr bwMode="auto">
              <a:xfrm>
                <a:off x="3168" y="3998"/>
                <a:ext cx="570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5 year old</a:t>
                </a:r>
              </a:p>
            </p:txBody>
          </p:sp>
        </p:grpSp>
        <p:grpSp>
          <p:nvGrpSpPr>
            <p:cNvPr id="5141" name="Group 83"/>
            <p:cNvGrpSpPr>
              <a:grpSpLocks/>
            </p:cNvGrpSpPr>
            <p:nvPr/>
          </p:nvGrpSpPr>
          <p:grpSpPr bwMode="auto">
            <a:xfrm>
              <a:off x="4680" y="2700"/>
              <a:ext cx="1026" cy="1473"/>
              <a:chOff x="4680" y="2700"/>
              <a:chExt cx="1026" cy="1473"/>
            </a:xfrm>
          </p:grpSpPr>
          <p:pic>
            <p:nvPicPr>
              <p:cNvPr id="5145" name="Picture 84" descr="j0161418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25" y="3235"/>
                <a:ext cx="291" cy="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33" name="Text Box 85"/>
              <p:cNvSpPr txBox="1">
                <a:spLocks noChangeArrowheads="1"/>
              </p:cNvSpPr>
              <p:nvPr/>
            </p:nvSpPr>
            <p:spPr bwMode="auto">
              <a:xfrm>
                <a:off x="4680" y="3998"/>
                <a:ext cx="759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Mom</a:t>
                </a:r>
                <a:r>
                  <a:rPr lang="ja-JP" altLang="en-US" sz="1200" b="1">
                    <a:latin typeface="Arial"/>
                    <a:cs typeface="+mn-cs"/>
                  </a:rPr>
                  <a:t>’</a:t>
                </a:r>
                <a:r>
                  <a:rPr lang="en-US" sz="1200" b="1">
                    <a:cs typeface="+mn-cs"/>
                  </a:rPr>
                  <a:t>s sister</a:t>
                </a:r>
              </a:p>
            </p:txBody>
          </p:sp>
          <p:grpSp>
            <p:nvGrpSpPr>
              <p:cNvPr id="5147" name="Group 86"/>
              <p:cNvGrpSpPr>
                <a:grpSpLocks/>
              </p:cNvGrpSpPr>
              <p:nvPr/>
            </p:nvGrpSpPr>
            <p:grpSpPr bwMode="auto">
              <a:xfrm>
                <a:off x="5063" y="2700"/>
                <a:ext cx="343" cy="344"/>
                <a:chOff x="3504" y="1008"/>
                <a:chExt cx="816" cy="816"/>
              </a:xfrm>
            </p:grpSpPr>
            <p:sp>
              <p:nvSpPr>
                <p:cNvPr id="2135" name="AutoShape 87"/>
                <p:cNvSpPr>
                  <a:spLocks noChangeArrowheads="1"/>
                </p:cNvSpPr>
                <p:nvPr/>
              </p:nvSpPr>
              <p:spPr bwMode="auto">
                <a:xfrm>
                  <a:off x="3504" y="1008"/>
                  <a:ext cx="816" cy="815"/>
                </a:xfrm>
                <a:prstGeom prst="cloudCallout">
                  <a:avLst>
                    <a:gd name="adj1" fmla="val -41176"/>
                    <a:gd name="adj2" fmla="val 105269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defRPr/>
                  </a:pPr>
                  <a:endParaRPr lang="en-US">
                    <a:cs typeface="+mn-cs"/>
                  </a:endParaRPr>
                </a:p>
              </p:txBody>
            </p:sp>
            <p:pic>
              <p:nvPicPr>
                <p:cNvPr id="5150" name="Picture 88" descr="j0270792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00353">
                  <a:off x="3648" y="1152"/>
                  <a:ext cx="46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2137" name="Text Box 89"/>
              <p:cNvSpPr txBox="1">
                <a:spLocks noChangeArrowheads="1"/>
              </p:cNvSpPr>
              <p:nvPr/>
            </p:nvSpPr>
            <p:spPr bwMode="auto">
              <a:xfrm>
                <a:off x="5120" y="3056"/>
                <a:ext cx="58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Boyfriend in trouble</a:t>
                </a:r>
              </a:p>
            </p:txBody>
          </p:sp>
        </p:grpSp>
        <p:grpSp>
          <p:nvGrpSpPr>
            <p:cNvPr id="5142" name="Group 90"/>
            <p:cNvGrpSpPr>
              <a:grpSpLocks/>
            </p:cNvGrpSpPr>
            <p:nvPr/>
          </p:nvGrpSpPr>
          <p:grpSpPr bwMode="auto">
            <a:xfrm>
              <a:off x="3972" y="3450"/>
              <a:ext cx="660" cy="723"/>
              <a:chOff x="3972" y="3450"/>
              <a:chExt cx="660" cy="723"/>
            </a:xfrm>
          </p:grpSpPr>
          <p:sp>
            <p:nvSpPr>
              <p:cNvPr id="2139" name="Text Box 91"/>
              <p:cNvSpPr txBox="1">
                <a:spLocks noChangeArrowheads="1"/>
              </p:cNvSpPr>
              <p:nvPr/>
            </p:nvSpPr>
            <p:spPr bwMode="auto">
              <a:xfrm>
                <a:off x="3984" y="3998"/>
                <a:ext cx="648" cy="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Baby 1 1/2</a:t>
                </a:r>
              </a:p>
            </p:txBody>
          </p:sp>
          <p:pic>
            <p:nvPicPr>
              <p:cNvPr id="5144" name="Picture 92" descr="j023073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72" y="3450"/>
                <a:ext cx="624" cy="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7" name="Rectangle 277"/>
          <p:cNvSpPr>
            <a:spLocks noGrp="1" noChangeArrowheads="1"/>
          </p:cNvSpPr>
          <p:nvPr>
            <p:ph type="title"/>
          </p:nvPr>
        </p:nvSpPr>
        <p:spPr>
          <a:xfrm>
            <a:off x="320675" y="114012"/>
            <a:ext cx="8548688" cy="1607705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>
                <a:latin typeface="Comic Sans MS" charset="0"/>
                <a:cs typeface="+mj-cs"/>
              </a:rPr>
              <a:t>Understanding LA Systems That Affect Families</a:t>
            </a:r>
            <a:r>
              <a:rPr lang="en-US" sz="2000" smtClean="0">
                <a:latin typeface="Comic Sans MS" charset="0"/>
                <a:cs typeface="+mj-cs"/>
              </a:rPr>
              <a:t/>
            </a:r>
            <a:br>
              <a:rPr lang="en-US" sz="2000" smtClean="0">
                <a:latin typeface="Comic Sans MS" charset="0"/>
                <a:cs typeface="+mj-cs"/>
              </a:rPr>
            </a:br>
            <a:r>
              <a:rPr lang="en-US" sz="1200" smtClean="0">
                <a:latin typeface="Comic Sans MS" charset="0"/>
                <a:cs typeface="+mj-cs"/>
              </a:rPr>
              <a:t> </a:t>
            </a:r>
            <a:r>
              <a:rPr lang="en-US" sz="1400" i="1" smtClean="0">
                <a:latin typeface="Comic Sans MS" charset="0"/>
                <a:cs typeface="+mj-cs"/>
              </a:rPr>
              <a:t>A Look at How 40+ Programs Might Touch One Los Angeles Family</a:t>
            </a:r>
            <a:r>
              <a:rPr lang="en-US" sz="1200" i="1" smtClean="0">
                <a:latin typeface="Comic Sans MS" charset="0"/>
                <a:cs typeface="+mj-cs"/>
              </a:rPr>
              <a:t/>
            </a:r>
            <a:br>
              <a:rPr lang="en-US" sz="1200" i="1" smtClean="0">
                <a:latin typeface="Comic Sans MS" charset="0"/>
                <a:cs typeface="+mj-cs"/>
              </a:rPr>
            </a:br>
            <a:r>
              <a:rPr lang="en-US" sz="700" i="1" smtClean="0">
                <a:latin typeface="Comic Sans MS" charset="0"/>
                <a:cs typeface="+mj-cs"/>
              </a:rPr>
              <a:t/>
            </a:r>
            <a:br>
              <a:rPr lang="en-US" sz="700" i="1" smtClean="0">
                <a:latin typeface="Comic Sans MS" charset="0"/>
                <a:cs typeface="+mj-cs"/>
              </a:rPr>
            </a:br>
            <a:r>
              <a:rPr lang="en-US" sz="1200" i="1" smtClean="0">
                <a:latin typeface="Comic Sans MS" charset="0"/>
                <a:cs typeface="+mj-cs"/>
              </a:rPr>
              <a:t> </a:t>
            </a:r>
            <a:r>
              <a:rPr lang="en-US" sz="1200" smtClean="0">
                <a:latin typeface="Comic Sans MS" charset="0"/>
                <a:cs typeface="+mj-cs"/>
              </a:rPr>
              <a:t>Margaret Dunkle</a:t>
            </a:r>
            <a:r>
              <a:rPr lang="en-US" sz="1200" i="1" smtClean="0">
                <a:latin typeface="Comic Sans MS" charset="0"/>
                <a:cs typeface="+mj-cs"/>
              </a:rPr>
              <a:t/>
            </a:r>
            <a:br>
              <a:rPr lang="en-US" sz="1200" i="1" smtClean="0">
                <a:latin typeface="Comic Sans MS" charset="0"/>
                <a:cs typeface="+mj-cs"/>
              </a:rPr>
            </a:br>
            <a:r>
              <a:rPr lang="en-US" sz="400" i="1" smtClean="0">
                <a:latin typeface="Comic Sans MS" charset="0"/>
                <a:cs typeface="+mj-cs"/>
              </a:rPr>
              <a:t/>
            </a:r>
            <a:br>
              <a:rPr lang="en-US" sz="400" i="1" smtClean="0">
                <a:latin typeface="Comic Sans MS" charset="0"/>
                <a:cs typeface="+mj-cs"/>
              </a:rPr>
            </a:br>
            <a:r>
              <a:rPr lang="en-US" sz="1000" i="1" smtClean="0">
                <a:latin typeface="Comic Sans MS" charset="0"/>
                <a:cs typeface="+mj-cs"/>
              </a:rPr>
              <a:t>The George Washington University</a:t>
            </a:r>
            <a:br>
              <a:rPr lang="en-US" sz="1000" i="1" smtClean="0">
                <a:latin typeface="Comic Sans MS" charset="0"/>
                <a:cs typeface="+mj-cs"/>
              </a:rPr>
            </a:br>
            <a:r>
              <a:rPr lang="en-US" sz="1000" i="1" smtClean="0">
                <a:latin typeface="Comic Sans MS" charset="0"/>
                <a:cs typeface="+mj-cs"/>
              </a:rPr>
              <a:t>&amp; The LA County Children</a:t>
            </a:r>
            <a:r>
              <a:rPr lang="ja-JP" altLang="en-US" sz="1000" i="1" smtClean="0">
                <a:latin typeface="Arial"/>
                <a:cs typeface="+mj-cs"/>
              </a:rPr>
              <a:t>’</a:t>
            </a:r>
            <a:r>
              <a:rPr lang="en-US" sz="1000" i="1" smtClean="0">
                <a:latin typeface="Comic Sans MS" charset="0"/>
                <a:cs typeface="+mj-cs"/>
              </a:rPr>
              <a:t>s Planning Council</a:t>
            </a:r>
            <a:r>
              <a:rPr lang="en-US" sz="1000" smtClean="0">
                <a:latin typeface="Comic Sans MS" charset="0"/>
                <a:cs typeface="+mj-cs"/>
              </a:rPr>
              <a:t/>
            </a:r>
            <a:br>
              <a:rPr lang="en-US" sz="1000" smtClean="0">
                <a:latin typeface="Comic Sans MS" charset="0"/>
                <a:cs typeface="+mj-cs"/>
              </a:rPr>
            </a:br>
            <a:r>
              <a:rPr lang="en-US" sz="500" smtClean="0">
                <a:latin typeface="Comic Sans MS" charset="0"/>
                <a:cs typeface="+mj-cs"/>
              </a:rPr>
              <a:t/>
            </a:r>
            <a:br>
              <a:rPr lang="en-US" sz="500" smtClean="0">
                <a:latin typeface="Comic Sans MS" charset="0"/>
                <a:cs typeface="+mj-cs"/>
              </a:rPr>
            </a:br>
            <a:r>
              <a:rPr lang="en-US" sz="800" i="1" smtClean="0">
                <a:latin typeface="Comic Sans MS" charset="0"/>
                <a:cs typeface="+mj-cs"/>
              </a:rPr>
              <a:t>2002</a:t>
            </a:r>
          </a:p>
        </p:txBody>
      </p:sp>
      <p:grpSp>
        <p:nvGrpSpPr>
          <p:cNvPr id="24578" name="Group 970"/>
          <p:cNvGrpSpPr>
            <a:grpSpLocks/>
          </p:cNvGrpSpPr>
          <p:nvPr/>
        </p:nvGrpSpPr>
        <p:grpSpPr bwMode="auto">
          <a:xfrm>
            <a:off x="569913" y="1620694"/>
            <a:ext cx="8121650" cy="4844761"/>
            <a:chOff x="359" y="1123"/>
            <a:chExt cx="5116" cy="3357"/>
          </a:xfrm>
        </p:grpSpPr>
        <p:pic>
          <p:nvPicPr>
            <p:cNvPr id="24579" name="Picture 830" descr="j018345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" y="1352"/>
              <a:ext cx="548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671" name="Text Box 831"/>
            <p:cNvSpPr txBox="1">
              <a:spLocks noChangeArrowheads="1"/>
            </p:cNvSpPr>
            <p:nvPr/>
          </p:nvSpPr>
          <p:spPr bwMode="auto">
            <a:xfrm>
              <a:off x="669" y="1123"/>
              <a:ext cx="51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solidFill>
                    <a:srgbClr val="0000FF"/>
                  </a:solidFill>
                  <a:cs typeface="+mn-cs"/>
                </a:rPr>
                <a:t>Education</a:t>
              </a:r>
            </a:p>
          </p:txBody>
        </p:sp>
        <p:pic>
          <p:nvPicPr>
            <p:cNvPr id="24581" name="Picture 833" descr="j028686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4" y="1397"/>
              <a:ext cx="50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674" name="Text Box 834"/>
            <p:cNvSpPr txBox="1">
              <a:spLocks noChangeArrowheads="1"/>
            </p:cNvSpPr>
            <p:nvPr/>
          </p:nvSpPr>
          <p:spPr bwMode="auto">
            <a:xfrm>
              <a:off x="1579" y="1123"/>
              <a:ext cx="69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solidFill>
                    <a:srgbClr val="009900"/>
                  </a:solidFill>
                  <a:cs typeface="+mn-cs"/>
                </a:rPr>
                <a:t>Health &amp; Food</a:t>
              </a:r>
            </a:p>
          </p:txBody>
        </p:sp>
        <p:pic>
          <p:nvPicPr>
            <p:cNvPr id="24583" name="Picture 836" descr="BD06699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6" y="1413"/>
              <a:ext cx="468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677" name="Text Box 837"/>
            <p:cNvSpPr txBox="1">
              <a:spLocks noChangeArrowheads="1"/>
            </p:cNvSpPr>
            <p:nvPr/>
          </p:nvSpPr>
          <p:spPr bwMode="auto">
            <a:xfrm>
              <a:off x="2536" y="1123"/>
              <a:ext cx="6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solidFill>
                    <a:srgbClr val="FF9900"/>
                  </a:solidFill>
                  <a:cs typeface="+mn-cs"/>
                </a:rPr>
                <a:t>Social Services</a:t>
              </a:r>
            </a:p>
          </p:txBody>
        </p:sp>
        <p:pic>
          <p:nvPicPr>
            <p:cNvPr id="24585" name="Picture 839" descr="BD07079_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0" y="1373"/>
              <a:ext cx="534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680" name="Text Box 840"/>
            <p:cNvSpPr txBox="1">
              <a:spLocks noChangeArrowheads="1"/>
            </p:cNvSpPr>
            <p:nvPr/>
          </p:nvSpPr>
          <p:spPr bwMode="auto">
            <a:xfrm>
              <a:off x="3585" y="1123"/>
              <a:ext cx="69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>
                  <a:solidFill>
                    <a:srgbClr val="00CCFF"/>
                  </a:solidFill>
                  <a:cs typeface="+mn-cs"/>
                </a:rPr>
                <a:t>Child &amp; Family</a:t>
              </a:r>
            </a:p>
            <a:p>
              <a:pPr algn="ctr">
                <a:defRPr/>
              </a:pPr>
              <a:r>
                <a:rPr lang="en-US" sz="1200" b="1">
                  <a:solidFill>
                    <a:srgbClr val="00CCFF"/>
                  </a:solidFill>
                  <a:cs typeface="+mn-cs"/>
                </a:rPr>
                <a:t>Services</a:t>
              </a:r>
            </a:p>
          </p:txBody>
        </p:sp>
        <p:grpSp>
          <p:nvGrpSpPr>
            <p:cNvPr id="24587" name="Group 969"/>
            <p:cNvGrpSpPr>
              <a:grpSpLocks/>
            </p:cNvGrpSpPr>
            <p:nvPr/>
          </p:nvGrpSpPr>
          <p:grpSpPr bwMode="auto">
            <a:xfrm>
              <a:off x="4595" y="1123"/>
              <a:ext cx="745" cy="779"/>
              <a:chOff x="4595" y="1123"/>
              <a:chExt cx="745" cy="779"/>
            </a:xfrm>
          </p:grpSpPr>
          <p:pic>
            <p:nvPicPr>
              <p:cNvPr id="24707" name="Picture 842" descr="BD07126_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66" y="1378"/>
                <a:ext cx="626" cy="5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683" name="Text Box 843"/>
              <p:cNvSpPr txBox="1">
                <a:spLocks noChangeArrowheads="1"/>
              </p:cNvSpPr>
              <p:nvPr/>
            </p:nvSpPr>
            <p:spPr bwMode="auto">
              <a:xfrm>
                <a:off x="4595" y="1123"/>
                <a:ext cx="745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solidFill>
                      <a:srgbClr val="FF3300"/>
                    </a:solidFill>
                    <a:cs typeface="+mn-cs"/>
                  </a:rPr>
                  <a:t>Mental Health &amp; Probation</a:t>
                </a:r>
              </a:p>
            </p:txBody>
          </p:sp>
        </p:grpSp>
        <p:sp>
          <p:nvSpPr>
            <p:cNvPr id="36684" name="Text Box 844"/>
            <p:cNvSpPr txBox="1">
              <a:spLocks noChangeArrowheads="1"/>
            </p:cNvSpPr>
            <p:nvPr/>
          </p:nvSpPr>
          <p:spPr bwMode="auto">
            <a:xfrm>
              <a:off x="359" y="1844"/>
              <a:ext cx="980" cy="9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 marL="114300" indent="-11430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Public Schools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ESEA, Title I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School Lunch &amp; Breakfast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Head Start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IDEA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After-School Programs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Textbook Funding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Tests &amp; Achievement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Teacher Issues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00FF"/>
                  </a:solidFill>
                  <a:cs typeface="+mn-cs"/>
                </a:rPr>
                <a:t>GED</a:t>
              </a:r>
            </a:p>
          </p:txBody>
        </p:sp>
        <p:sp>
          <p:nvSpPr>
            <p:cNvPr id="36685" name="Text Box 845"/>
            <p:cNvSpPr txBox="1">
              <a:spLocks noChangeArrowheads="1"/>
            </p:cNvSpPr>
            <p:nvPr/>
          </p:nvSpPr>
          <p:spPr bwMode="auto">
            <a:xfrm>
              <a:off x="1313" y="1844"/>
              <a:ext cx="1271" cy="1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 marL="114300" indent="-11430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Medi-Cal – EPSDT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Healthy Families Parent Expansion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Child Health &amp; Disability Program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Expanded Access Primary Care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Trauma Case Funding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Co-payments for ER Services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Child Lead Poisoning Prevention Program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HIV/AIDS Prevention &amp; Education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Breast Cancer Screening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Food Stamps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9900"/>
                  </a:solidFill>
                  <a:cs typeface="+mn-cs"/>
                </a:rPr>
                <a:t>WIC</a:t>
              </a:r>
            </a:p>
          </p:txBody>
        </p:sp>
        <p:sp>
          <p:nvSpPr>
            <p:cNvPr id="36686" name="Text Box 846"/>
            <p:cNvSpPr txBox="1">
              <a:spLocks noChangeArrowheads="1"/>
            </p:cNvSpPr>
            <p:nvPr/>
          </p:nvSpPr>
          <p:spPr bwMode="auto">
            <a:xfrm>
              <a:off x="2585" y="1844"/>
              <a:ext cx="759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 marL="114300" indent="-11430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9900"/>
                  </a:solidFill>
                  <a:cs typeface="+mn-cs"/>
                </a:rPr>
                <a:t>TANF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9900"/>
                  </a:solidFill>
                  <a:cs typeface="+mn-cs"/>
                </a:rPr>
                <a:t>GAIN, CAL Learn, Cal WORKS, etc.</a:t>
              </a:r>
            </a:p>
          </p:txBody>
        </p:sp>
        <p:sp>
          <p:nvSpPr>
            <p:cNvPr id="36687" name="Text Box 847"/>
            <p:cNvSpPr txBox="1">
              <a:spLocks noChangeArrowheads="1"/>
            </p:cNvSpPr>
            <p:nvPr/>
          </p:nvSpPr>
          <p:spPr bwMode="auto">
            <a:xfrm>
              <a:off x="3336" y="1844"/>
              <a:ext cx="1271" cy="9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 marL="114300" indent="-11430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Child Care – CCDBG, SSBG, Cal WORKS Child Care, etc.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After-School Programs – 21</a:t>
              </a:r>
              <a:r>
                <a:rPr lang="en-US" sz="800" b="1" baseline="30000" smtClean="0">
                  <a:solidFill>
                    <a:srgbClr val="00CCFF"/>
                  </a:solidFill>
                  <a:cs typeface="+mn-cs"/>
                </a:rPr>
                <a:t>st</a:t>
              </a: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 Century Learning Centers, etc.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Promoting Safe &amp; Stable Families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Child Abuse &amp; Neglect Programs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Foster Care – Transition, Independent Living, Housing, etc.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00CCFF"/>
                  </a:solidFill>
                  <a:cs typeface="+mn-cs"/>
                </a:rPr>
                <a:t>Adoption Assistance, Adoption Opportunities</a:t>
              </a:r>
            </a:p>
          </p:txBody>
        </p:sp>
        <p:sp>
          <p:nvSpPr>
            <p:cNvPr id="36688" name="Text Box 848"/>
            <p:cNvSpPr txBox="1">
              <a:spLocks noChangeArrowheads="1"/>
            </p:cNvSpPr>
            <p:nvPr/>
          </p:nvSpPr>
          <p:spPr bwMode="auto">
            <a:xfrm>
              <a:off x="4647" y="1844"/>
              <a:ext cx="774" cy="1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 marL="114300" indent="-11430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School-Based MH Services for Medi-Cal Kids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Probation Officers in Schools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Cardenas-Schiff Legislation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Health Care Through Probation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Mental Health Evaluations</a:t>
              </a:r>
            </a:p>
            <a:p>
              <a:pPr>
                <a:lnSpc>
                  <a:spcPct val="108000"/>
                </a:lnSpc>
                <a:buFontTx/>
                <a:buChar char="•"/>
                <a:defRPr/>
              </a:pPr>
              <a:r>
                <a:rPr lang="en-US" sz="800" b="1" smtClean="0">
                  <a:solidFill>
                    <a:srgbClr val="FF3300"/>
                  </a:solidFill>
                  <a:cs typeface="+mn-cs"/>
                </a:rPr>
                <a:t>Juvenile Halls</a:t>
              </a:r>
            </a:p>
          </p:txBody>
        </p:sp>
        <p:grpSp>
          <p:nvGrpSpPr>
            <p:cNvPr id="24593" name="Group 850"/>
            <p:cNvGrpSpPr>
              <a:grpSpLocks/>
            </p:cNvGrpSpPr>
            <p:nvPr/>
          </p:nvGrpSpPr>
          <p:grpSpPr bwMode="auto">
            <a:xfrm>
              <a:off x="586" y="3538"/>
              <a:ext cx="757" cy="939"/>
              <a:chOff x="336" y="3115"/>
              <a:chExt cx="841" cy="1110"/>
            </a:xfrm>
          </p:grpSpPr>
          <p:pic>
            <p:nvPicPr>
              <p:cNvPr id="24705" name="Picture 851" descr="j028185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3115"/>
                <a:ext cx="841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692" name="Text Box 852"/>
              <p:cNvSpPr txBox="1">
                <a:spLocks noChangeArrowheads="1"/>
              </p:cNvSpPr>
              <p:nvPr/>
            </p:nvSpPr>
            <p:spPr bwMode="auto">
              <a:xfrm>
                <a:off x="504" y="3998"/>
                <a:ext cx="369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Mom</a:t>
                </a:r>
              </a:p>
            </p:txBody>
          </p:sp>
        </p:grpSp>
        <p:grpSp>
          <p:nvGrpSpPr>
            <p:cNvPr id="24594" name="Group 853"/>
            <p:cNvGrpSpPr>
              <a:grpSpLocks/>
            </p:cNvGrpSpPr>
            <p:nvPr/>
          </p:nvGrpSpPr>
          <p:grpSpPr bwMode="auto">
            <a:xfrm>
              <a:off x="1449" y="3553"/>
              <a:ext cx="659" cy="924"/>
              <a:chOff x="1295" y="3133"/>
              <a:chExt cx="732" cy="1092"/>
            </a:xfrm>
          </p:grpSpPr>
          <p:pic>
            <p:nvPicPr>
              <p:cNvPr id="24703" name="Picture 854" descr="j0274434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5" y="3133"/>
                <a:ext cx="732" cy="8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695" name="Text Box 855"/>
              <p:cNvSpPr txBox="1">
                <a:spLocks noChangeArrowheads="1"/>
              </p:cNvSpPr>
              <p:nvPr/>
            </p:nvSpPr>
            <p:spPr bwMode="auto">
              <a:xfrm>
                <a:off x="1500" y="3998"/>
                <a:ext cx="308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Dad</a:t>
                </a:r>
              </a:p>
            </p:txBody>
          </p:sp>
        </p:grpSp>
        <p:grpSp>
          <p:nvGrpSpPr>
            <p:cNvPr id="24595" name="Group 856"/>
            <p:cNvGrpSpPr>
              <a:grpSpLocks/>
            </p:cNvGrpSpPr>
            <p:nvPr/>
          </p:nvGrpSpPr>
          <p:grpSpPr bwMode="auto">
            <a:xfrm>
              <a:off x="2314" y="3715"/>
              <a:ext cx="604" cy="762"/>
              <a:chOff x="2256" y="3324"/>
              <a:chExt cx="672" cy="901"/>
            </a:xfrm>
          </p:grpSpPr>
          <p:pic>
            <p:nvPicPr>
              <p:cNvPr id="24701" name="Picture 857" descr="j0270662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3324"/>
                <a:ext cx="672" cy="5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698" name="Text Box 858"/>
              <p:cNvSpPr txBox="1">
                <a:spLocks noChangeArrowheads="1"/>
              </p:cNvSpPr>
              <p:nvPr/>
            </p:nvSpPr>
            <p:spPr bwMode="auto">
              <a:xfrm>
                <a:off x="2274" y="3998"/>
                <a:ext cx="636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9 year old</a:t>
                </a:r>
              </a:p>
            </p:txBody>
          </p:sp>
        </p:grpSp>
        <p:grpSp>
          <p:nvGrpSpPr>
            <p:cNvPr id="24596" name="Group 859"/>
            <p:cNvGrpSpPr>
              <a:grpSpLocks/>
            </p:cNvGrpSpPr>
            <p:nvPr/>
          </p:nvGrpSpPr>
          <p:grpSpPr bwMode="auto">
            <a:xfrm>
              <a:off x="3134" y="3830"/>
              <a:ext cx="513" cy="647"/>
              <a:chOff x="3168" y="3460"/>
              <a:chExt cx="570" cy="765"/>
            </a:xfrm>
          </p:grpSpPr>
          <p:pic>
            <p:nvPicPr>
              <p:cNvPr id="24699" name="Picture 860" descr="SO01379_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68" y="3460"/>
                <a:ext cx="528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701" name="Text Box 861"/>
              <p:cNvSpPr txBox="1">
                <a:spLocks noChangeArrowheads="1"/>
              </p:cNvSpPr>
              <p:nvPr/>
            </p:nvSpPr>
            <p:spPr bwMode="auto">
              <a:xfrm>
                <a:off x="3168" y="3998"/>
                <a:ext cx="57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5 year old</a:t>
                </a:r>
              </a:p>
            </p:txBody>
          </p:sp>
        </p:grpSp>
        <p:grpSp>
          <p:nvGrpSpPr>
            <p:cNvPr id="24597" name="Group 966"/>
            <p:cNvGrpSpPr>
              <a:grpSpLocks/>
            </p:cNvGrpSpPr>
            <p:nvPr/>
          </p:nvGrpSpPr>
          <p:grpSpPr bwMode="auto">
            <a:xfrm>
              <a:off x="4495" y="3188"/>
              <a:ext cx="980" cy="1290"/>
              <a:chOff x="4495" y="3188"/>
              <a:chExt cx="980" cy="1290"/>
            </a:xfrm>
          </p:grpSpPr>
          <p:pic>
            <p:nvPicPr>
              <p:cNvPr id="24693" name="Picture 863" descr="j0161418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25" y="3641"/>
                <a:ext cx="262" cy="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704" name="Text Box 864"/>
              <p:cNvSpPr txBox="1">
                <a:spLocks noChangeArrowheads="1"/>
              </p:cNvSpPr>
              <p:nvPr/>
            </p:nvSpPr>
            <p:spPr bwMode="auto">
              <a:xfrm>
                <a:off x="4495" y="4286"/>
                <a:ext cx="68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Mom</a:t>
                </a:r>
                <a:r>
                  <a:rPr lang="ja-JP" altLang="en-US" sz="1200" b="1">
                    <a:latin typeface="Arial"/>
                    <a:cs typeface="+mn-cs"/>
                  </a:rPr>
                  <a:t>’</a:t>
                </a:r>
                <a:r>
                  <a:rPr lang="en-US" sz="1200" b="1">
                    <a:cs typeface="+mn-cs"/>
                  </a:rPr>
                  <a:t>s sister</a:t>
                </a:r>
              </a:p>
            </p:txBody>
          </p:sp>
          <p:grpSp>
            <p:nvGrpSpPr>
              <p:cNvPr id="24695" name="Group 865"/>
              <p:cNvGrpSpPr>
                <a:grpSpLocks/>
              </p:cNvGrpSpPr>
              <p:nvPr/>
            </p:nvGrpSpPr>
            <p:grpSpPr bwMode="auto">
              <a:xfrm>
                <a:off x="4840" y="3188"/>
                <a:ext cx="308" cy="291"/>
                <a:chOff x="3504" y="1008"/>
                <a:chExt cx="816" cy="816"/>
              </a:xfrm>
            </p:grpSpPr>
            <p:sp>
              <p:nvSpPr>
                <p:cNvPr id="36706" name="AutoShape 866"/>
                <p:cNvSpPr>
                  <a:spLocks noChangeArrowheads="1"/>
                </p:cNvSpPr>
                <p:nvPr/>
              </p:nvSpPr>
              <p:spPr bwMode="auto">
                <a:xfrm>
                  <a:off x="3504" y="1008"/>
                  <a:ext cx="816" cy="816"/>
                </a:xfrm>
                <a:prstGeom prst="cloudCallout">
                  <a:avLst>
                    <a:gd name="adj1" fmla="val -41176"/>
                    <a:gd name="adj2" fmla="val 105269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defRPr/>
                  </a:pPr>
                  <a:endParaRPr lang="en-US">
                    <a:cs typeface="+mn-cs"/>
                  </a:endParaRPr>
                </a:p>
              </p:txBody>
            </p:sp>
            <p:pic>
              <p:nvPicPr>
                <p:cNvPr id="24698" name="Picture 867" descr="j0270792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00353">
                  <a:off x="3648" y="1152"/>
                  <a:ext cx="46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6708" name="Text Box 868"/>
              <p:cNvSpPr txBox="1">
                <a:spLocks noChangeArrowheads="1"/>
              </p:cNvSpPr>
              <p:nvPr/>
            </p:nvSpPr>
            <p:spPr bwMode="auto">
              <a:xfrm>
                <a:off x="4891" y="3490"/>
                <a:ext cx="584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Boyfriend in trouble</a:t>
                </a:r>
              </a:p>
            </p:txBody>
          </p:sp>
        </p:grpSp>
        <p:grpSp>
          <p:nvGrpSpPr>
            <p:cNvPr id="24598" name="Group 869"/>
            <p:cNvGrpSpPr>
              <a:grpSpLocks/>
            </p:cNvGrpSpPr>
            <p:nvPr/>
          </p:nvGrpSpPr>
          <p:grpSpPr bwMode="auto">
            <a:xfrm>
              <a:off x="3858" y="3825"/>
              <a:ext cx="594" cy="655"/>
              <a:chOff x="3972" y="3450"/>
              <a:chExt cx="660" cy="774"/>
            </a:xfrm>
          </p:grpSpPr>
          <p:sp>
            <p:nvSpPr>
              <p:cNvPr id="36710" name="Text Box 870"/>
              <p:cNvSpPr txBox="1">
                <a:spLocks noChangeArrowheads="1"/>
              </p:cNvSpPr>
              <p:nvPr/>
            </p:nvSpPr>
            <p:spPr bwMode="auto">
              <a:xfrm>
                <a:off x="3984" y="3997"/>
                <a:ext cx="648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200" b="1">
                    <a:cs typeface="+mn-cs"/>
                  </a:rPr>
                  <a:t>Baby 1 1/2</a:t>
                </a:r>
              </a:p>
            </p:txBody>
          </p:sp>
          <p:pic>
            <p:nvPicPr>
              <p:cNvPr id="24692" name="Picture 871" descr="j023073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72" y="3450"/>
                <a:ext cx="624" cy="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6712" name="Freeform 872"/>
            <p:cNvSpPr>
              <a:spLocks/>
            </p:cNvSpPr>
            <p:nvPr/>
          </p:nvSpPr>
          <p:spPr bwMode="auto">
            <a:xfrm>
              <a:off x="940" y="1919"/>
              <a:ext cx="1865" cy="1823"/>
            </a:xfrm>
            <a:custGeom>
              <a:avLst/>
              <a:gdLst>
                <a:gd name="T0" fmla="*/ 0 w 1865"/>
                <a:gd name="T1" fmla="*/ 0 h 1823"/>
                <a:gd name="T2" fmla="*/ 602 w 1865"/>
                <a:gd name="T3" fmla="*/ 86 h 1823"/>
                <a:gd name="T4" fmla="*/ 1201 w 1865"/>
                <a:gd name="T5" fmla="*/ 437 h 1823"/>
                <a:gd name="T6" fmla="*/ 1698 w 1865"/>
                <a:gd name="T7" fmla="*/ 1163 h 1823"/>
                <a:gd name="T8" fmla="*/ 1865 w 1865"/>
                <a:gd name="T9" fmla="*/ 1823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65" h="1823">
                  <a:moveTo>
                    <a:pt x="0" y="0"/>
                  </a:moveTo>
                  <a:cubicBezTo>
                    <a:pt x="100" y="14"/>
                    <a:pt x="402" y="13"/>
                    <a:pt x="602" y="86"/>
                  </a:cubicBezTo>
                  <a:cubicBezTo>
                    <a:pt x="802" y="159"/>
                    <a:pt x="1018" y="257"/>
                    <a:pt x="1201" y="437"/>
                  </a:cubicBezTo>
                  <a:cubicBezTo>
                    <a:pt x="1384" y="616"/>
                    <a:pt x="1587" y="932"/>
                    <a:pt x="1698" y="1163"/>
                  </a:cubicBezTo>
                  <a:cubicBezTo>
                    <a:pt x="1808" y="1394"/>
                    <a:pt x="1830" y="1685"/>
                    <a:pt x="1865" y="1823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3" name="Freeform 873"/>
            <p:cNvSpPr>
              <a:spLocks/>
            </p:cNvSpPr>
            <p:nvPr/>
          </p:nvSpPr>
          <p:spPr bwMode="auto">
            <a:xfrm>
              <a:off x="947" y="1867"/>
              <a:ext cx="2446" cy="2001"/>
            </a:xfrm>
            <a:custGeom>
              <a:avLst/>
              <a:gdLst>
                <a:gd name="T0" fmla="*/ 0 w 2446"/>
                <a:gd name="T1" fmla="*/ 51 h 2001"/>
                <a:gd name="T2" fmla="*/ 675 w 2446"/>
                <a:gd name="T3" fmla="*/ 78 h 2001"/>
                <a:gd name="T4" fmla="*/ 1513 w 2446"/>
                <a:gd name="T5" fmla="*/ 520 h 2001"/>
                <a:gd name="T6" fmla="*/ 2133 w 2446"/>
                <a:gd name="T7" fmla="*/ 1290 h 2001"/>
                <a:gd name="T8" fmla="*/ 2446 w 2446"/>
                <a:gd name="T9" fmla="*/ 2001 h 20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6" h="2001">
                  <a:moveTo>
                    <a:pt x="0" y="51"/>
                  </a:moveTo>
                  <a:cubicBezTo>
                    <a:pt x="112" y="55"/>
                    <a:pt x="423" y="0"/>
                    <a:pt x="675" y="78"/>
                  </a:cubicBezTo>
                  <a:cubicBezTo>
                    <a:pt x="927" y="156"/>
                    <a:pt x="1270" y="317"/>
                    <a:pt x="1513" y="520"/>
                  </a:cubicBezTo>
                  <a:cubicBezTo>
                    <a:pt x="1756" y="722"/>
                    <a:pt x="1977" y="1043"/>
                    <a:pt x="2133" y="1290"/>
                  </a:cubicBezTo>
                  <a:cubicBezTo>
                    <a:pt x="2288" y="1537"/>
                    <a:pt x="2380" y="1853"/>
                    <a:pt x="2446" y="2001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4" name="Freeform 874"/>
            <p:cNvSpPr>
              <a:spLocks/>
            </p:cNvSpPr>
            <p:nvPr/>
          </p:nvSpPr>
          <p:spPr bwMode="auto">
            <a:xfrm>
              <a:off x="868" y="1983"/>
              <a:ext cx="1833" cy="1733"/>
            </a:xfrm>
            <a:custGeom>
              <a:avLst/>
              <a:gdLst>
                <a:gd name="T0" fmla="*/ 0 w 1833"/>
                <a:gd name="T1" fmla="*/ 22 h 1733"/>
                <a:gd name="T2" fmla="*/ 506 w 1833"/>
                <a:gd name="T3" fmla="*/ 78 h 1733"/>
                <a:gd name="T4" fmla="*/ 1132 w 1833"/>
                <a:gd name="T5" fmla="*/ 490 h 1733"/>
                <a:gd name="T6" fmla="*/ 1600 w 1833"/>
                <a:gd name="T7" fmla="*/ 1137 h 1733"/>
                <a:gd name="T8" fmla="*/ 1833 w 1833"/>
                <a:gd name="T9" fmla="*/ 1733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3" h="1733">
                  <a:moveTo>
                    <a:pt x="0" y="22"/>
                  </a:moveTo>
                  <a:cubicBezTo>
                    <a:pt x="84" y="31"/>
                    <a:pt x="317" y="0"/>
                    <a:pt x="506" y="78"/>
                  </a:cubicBezTo>
                  <a:cubicBezTo>
                    <a:pt x="695" y="156"/>
                    <a:pt x="950" y="314"/>
                    <a:pt x="1132" y="490"/>
                  </a:cubicBezTo>
                  <a:cubicBezTo>
                    <a:pt x="1315" y="666"/>
                    <a:pt x="1483" y="930"/>
                    <a:pt x="1600" y="1137"/>
                  </a:cubicBezTo>
                  <a:cubicBezTo>
                    <a:pt x="1717" y="1345"/>
                    <a:pt x="1784" y="1609"/>
                    <a:pt x="1833" y="1733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5" name="Freeform 875"/>
            <p:cNvSpPr>
              <a:spLocks/>
            </p:cNvSpPr>
            <p:nvPr/>
          </p:nvSpPr>
          <p:spPr bwMode="auto">
            <a:xfrm>
              <a:off x="878" y="1961"/>
              <a:ext cx="2373" cy="1855"/>
            </a:xfrm>
            <a:custGeom>
              <a:avLst/>
              <a:gdLst>
                <a:gd name="T0" fmla="*/ 0 w 2373"/>
                <a:gd name="T1" fmla="*/ 43 h 1855"/>
                <a:gd name="T2" fmla="*/ 667 w 2373"/>
                <a:gd name="T3" fmla="*/ 73 h 1855"/>
                <a:gd name="T4" fmla="*/ 1473 w 2373"/>
                <a:gd name="T5" fmla="*/ 482 h 1855"/>
                <a:gd name="T6" fmla="*/ 2071 w 2373"/>
                <a:gd name="T7" fmla="*/ 1196 h 1855"/>
                <a:gd name="T8" fmla="*/ 2373 w 2373"/>
                <a:gd name="T9" fmla="*/ 1855 h 1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3" h="1855">
                  <a:moveTo>
                    <a:pt x="0" y="43"/>
                  </a:moveTo>
                  <a:cubicBezTo>
                    <a:pt x="111" y="48"/>
                    <a:pt x="422" y="0"/>
                    <a:pt x="667" y="73"/>
                  </a:cubicBezTo>
                  <a:cubicBezTo>
                    <a:pt x="912" y="146"/>
                    <a:pt x="1239" y="295"/>
                    <a:pt x="1473" y="482"/>
                  </a:cubicBezTo>
                  <a:cubicBezTo>
                    <a:pt x="1708" y="670"/>
                    <a:pt x="1921" y="967"/>
                    <a:pt x="2071" y="1196"/>
                  </a:cubicBezTo>
                  <a:cubicBezTo>
                    <a:pt x="2221" y="1425"/>
                    <a:pt x="2310" y="1718"/>
                    <a:pt x="2373" y="1855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6" name="Freeform 876"/>
            <p:cNvSpPr>
              <a:spLocks/>
            </p:cNvSpPr>
            <p:nvPr/>
          </p:nvSpPr>
          <p:spPr bwMode="auto">
            <a:xfrm>
              <a:off x="950" y="1854"/>
              <a:ext cx="3716" cy="1800"/>
            </a:xfrm>
            <a:custGeom>
              <a:avLst/>
              <a:gdLst>
                <a:gd name="T0" fmla="*/ 0 w 3716"/>
                <a:gd name="T1" fmla="*/ 61 h 1800"/>
                <a:gd name="T2" fmla="*/ 1009 w 3716"/>
                <a:gd name="T3" fmla="*/ 67 h 1800"/>
                <a:gd name="T4" fmla="*/ 2289 w 3716"/>
                <a:gd name="T5" fmla="*/ 465 h 1800"/>
                <a:gd name="T6" fmla="*/ 3237 w 3716"/>
                <a:gd name="T7" fmla="*/ 1159 h 1800"/>
                <a:gd name="T8" fmla="*/ 3716 w 3716"/>
                <a:gd name="T9" fmla="*/ 1800 h 1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16" h="1800">
                  <a:moveTo>
                    <a:pt x="0" y="61"/>
                  </a:moveTo>
                  <a:cubicBezTo>
                    <a:pt x="168" y="62"/>
                    <a:pt x="628" y="0"/>
                    <a:pt x="1009" y="67"/>
                  </a:cubicBezTo>
                  <a:cubicBezTo>
                    <a:pt x="1390" y="134"/>
                    <a:pt x="1917" y="283"/>
                    <a:pt x="2289" y="465"/>
                  </a:cubicBezTo>
                  <a:cubicBezTo>
                    <a:pt x="2660" y="647"/>
                    <a:pt x="2999" y="937"/>
                    <a:pt x="3237" y="1159"/>
                  </a:cubicBezTo>
                  <a:cubicBezTo>
                    <a:pt x="3475" y="1382"/>
                    <a:pt x="3616" y="1667"/>
                    <a:pt x="3716" y="1800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7" name="Freeform 877"/>
            <p:cNvSpPr>
              <a:spLocks/>
            </p:cNvSpPr>
            <p:nvPr/>
          </p:nvSpPr>
          <p:spPr bwMode="auto">
            <a:xfrm>
              <a:off x="880" y="1960"/>
              <a:ext cx="3753" cy="1759"/>
            </a:xfrm>
            <a:custGeom>
              <a:avLst/>
              <a:gdLst>
                <a:gd name="T0" fmla="*/ 0 w 3753"/>
                <a:gd name="T1" fmla="*/ 40 h 1759"/>
                <a:gd name="T2" fmla="*/ 1058 w 3753"/>
                <a:gd name="T3" fmla="*/ 69 h 1759"/>
                <a:gd name="T4" fmla="*/ 2332 w 3753"/>
                <a:gd name="T5" fmla="*/ 457 h 1759"/>
                <a:gd name="T6" fmla="*/ 3276 w 3753"/>
                <a:gd name="T7" fmla="*/ 1134 h 1759"/>
                <a:gd name="T8" fmla="*/ 3753 w 3753"/>
                <a:gd name="T9" fmla="*/ 1759 h 1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53" h="1759">
                  <a:moveTo>
                    <a:pt x="0" y="40"/>
                  </a:moveTo>
                  <a:cubicBezTo>
                    <a:pt x="176" y="45"/>
                    <a:pt x="669" y="0"/>
                    <a:pt x="1058" y="69"/>
                  </a:cubicBezTo>
                  <a:cubicBezTo>
                    <a:pt x="1447" y="138"/>
                    <a:pt x="1962" y="279"/>
                    <a:pt x="2332" y="457"/>
                  </a:cubicBezTo>
                  <a:cubicBezTo>
                    <a:pt x="2702" y="635"/>
                    <a:pt x="3039" y="917"/>
                    <a:pt x="3276" y="1134"/>
                  </a:cubicBezTo>
                  <a:cubicBezTo>
                    <a:pt x="3513" y="1352"/>
                    <a:pt x="3653" y="1629"/>
                    <a:pt x="3753" y="1759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8" name="Freeform 878"/>
            <p:cNvSpPr>
              <a:spLocks/>
            </p:cNvSpPr>
            <p:nvPr/>
          </p:nvSpPr>
          <p:spPr bwMode="auto">
            <a:xfrm>
              <a:off x="1272" y="2090"/>
              <a:ext cx="1321" cy="1696"/>
            </a:xfrm>
            <a:custGeom>
              <a:avLst/>
              <a:gdLst>
                <a:gd name="T0" fmla="*/ 0 w 1321"/>
                <a:gd name="T1" fmla="*/ 0 h 1696"/>
                <a:gd name="T2" fmla="*/ 324 w 1321"/>
                <a:gd name="T3" fmla="*/ 174 h 1696"/>
                <a:gd name="T4" fmla="*/ 745 w 1321"/>
                <a:gd name="T5" fmla="*/ 596 h 1696"/>
                <a:gd name="T6" fmla="*/ 977 w 1321"/>
                <a:gd name="T7" fmla="*/ 921 h 1696"/>
                <a:gd name="T8" fmla="*/ 1134 w 1321"/>
                <a:gd name="T9" fmla="*/ 1220 h 1696"/>
                <a:gd name="T10" fmla="*/ 1321 w 1321"/>
                <a:gd name="T11" fmla="*/ 1696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21" h="1696">
                  <a:moveTo>
                    <a:pt x="0" y="0"/>
                  </a:moveTo>
                  <a:cubicBezTo>
                    <a:pt x="54" y="29"/>
                    <a:pt x="200" y="75"/>
                    <a:pt x="324" y="174"/>
                  </a:cubicBezTo>
                  <a:cubicBezTo>
                    <a:pt x="448" y="273"/>
                    <a:pt x="636" y="471"/>
                    <a:pt x="745" y="596"/>
                  </a:cubicBezTo>
                  <a:cubicBezTo>
                    <a:pt x="854" y="720"/>
                    <a:pt x="912" y="817"/>
                    <a:pt x="977" y="921"/>
                  </a:cubicBezTo>
                  <a:cubicBezTo>
                    <a:pt x="1042" y="1025"/>
                    <a:pt x="1076" y="1091"/>
                    <a:pt x="1134" y="1220"/>
                  </a:cubicBezTo>
                  <a:cubicBezTo>
                    <a:pt x="1191" y="1350"/>
                    <a:pt x="1282" y="1597"/>
                    <a:pt x="1321" y="1696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19" name="Freeform 879"/>
            <p:cNvSpPr>
              <a:spLocks/>
            </p:cNvSpPr>
            <p:nvPr/>
          </p:nvSpPr>
          <p:spPr bwMode="auto">
            <a:xfrm>
              <a:off x="1277" y="2088"/>
              <a:ext cx="1903" cy="1721"/>
            </a:xfrm>
            <a:custGeom>
              <a:avLst/>
              <a:gdLst>
                <a:gd name="T0" fmla="*/ 0 w 1903"/>
                <a:gd name="T1" fmla="*/ 0 h 1721"/>
                <a:gd name="T2" fmla="*/ 481 w 1903"/>
                <a:gd name="T3" fmla="*/ 101 h 1721"/>
                <a:gd name="T4" fmla="*/ 1053 w 1903"/>
                <a:gd name="T5" fmla="*/ 421 h 1721"/>
                <a:gd name="T6" fmla="*/ 1452 w 1903"/>
                <a:gd name="T7" fmla="*/ 897 h 1721"/>
                <a:gd name="T8" fmla="*/ 1652 w 1903"/>
                <a:gd name="T9" fmla="*/ 1232 h 1721"/>
                <a:gd name="T10" fmla="*/ 1903 w 1903"/>
                <a:gd name="T11" fmla="*/ 1721 h 1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03" h="1721">
                  <a:moveTo>
                    <a:pt x="0" y="0"/>
                  </a:moveTo>
                  <a:cubicBezTo>
                    <a:pt x="80" y="17"/>
                    <a:pt x="305" y="31"/>
                    <a:pt x="481" y="101"/>
                  </a:cubicBezTo>
                  <a:cubicBezTo>
                    <a:pt x="657" y="171"/>
                    <a:pt x="891" y="288"/>
                    <a:pt x="1053" y="421"/>
                  </a:cubicBezTo>
                  <a:cubicBezTo>
                    <a:pt x="1215" y="553"/>
                    <a:pt x="1352" y="762"/>
                    <a:pt x="1452" y="897"/>
                  </a:cubicBezTo>
                  <a:cubicBezTo>
                    <a:pt x="1552" y="1032"/>
                    <a:pt x="1576" y="1094"/>
                    <a:pt x="1652" y="1232"/>
                  </a:cubicBezTo>
                  <a:cubicBezTo>
                    <a:pt x="1728" y="1369"/>
                    <a:pt x="1851" y="1619"/>
                    <a:pt x="1903" y="1721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0" name="Freeform 880"/>
            <p:cNvSpPr>
              <a:spLocks/>
            </p:cNvSpPr>
            <p:nvPr/>
          </p:nvSpPr>
          <p:spPr bwMode="auto">
            <a:xfrm>
              <a:off x="1277" y="2092"/>
              <a:ext cx="3337" cy="1741"/>
            </a:xfrm>
            <a:custGeom>
              <a:avLst/>
              <a:gdLst>
                <a:gd name="T0" fmla="*/ 0 w 3337"/>
                <a:gd name="T1" fmla="*/ 0 h 1741"/>
                <a:gd name="T2" fmla="*/ 810 w 3337"/>
                <a:gd name="T3" fmla="*/ 96 h 1741"/>
                <a:gd name="T4" fmla="*/ 1810 w 3337"/>
                <a:gd name="T5" fmla="*/ 366 h 1741"/>
                <a:gd name="T6" fmla="*/ 2419 w 3337"/>
                <a:gd name="T7" fmla="*/ 771 h 1741"/>
                <a:gd name="T8" fmla="*/ 2797 w 3337"/>
                <a:gd name="T9" fmla="*/ 1106 h 1741"/>
                <a:gd name="T10" fmla="*/ 3337 w 3337"/>
                <a:gd name="T11" fmla="*/ 1741 h 1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37" h="1741">
                  <a:moveTo>
                    <a:pt x="0" y="0"/>
                  </a:moveTo>
                  <a:cubicBezTo>
                    <a:pt x="135" y="16"/>
                    <a:pt x="508" y="35"/>
                    <a:pt x="810" y="96"/>
                  </a:cubicBezTo>
                  <a:cubicBezTo>
                    <a:pt x="1112" y="157"/>
                    <a:pt x="1541" y="253"/>
                    <a:pt x="1810" y="366"/>
                  </a:cubicBezTo>
                  <a:cubicBezTo>
                    <a:pt x="2078" y="478"/>
                    <a:pt x="2254" y="648"/>
                    <a:pt x="2419" y="771"/>
                  </a:cubicBezTo>
                  <a:cubicBezTo>
                    <a:pt x="2584" y="895"/>
                    <a:pt x="2644" y="945"/>
                    <a:pt x="2797" y="1106"/>
                  </a:cubicBezTo>
                  <a:cubicBezTo>
                    <a:pt x="2950" y="1268"/>
                    <a:pt x="3224" y="1609"/>
                    <a:pt x="3337" y="1741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1" name="Freeform 881"/>
            <p:cNvSpPr>
              <a:spLocks/>
            </p:cNvSpPr>
            <p:nvPr/>
          </p:nvSpPr>
          <p:spPr bwMode="auto">
            <a:xfrm>
              <a:off x="790" y="2160"/>
              <a:ext cx="883" cy="1516"/>
            </a:xfrm>
            <a:custGeom>
              <a:avLst/>
              <a:gdLst>
                <a:gd name="T0" fmla="*/ 0 w 883"/>
                <a:gd name="T1" fmla="*/ 0 h 1516"/>
                <a:gd name="T2" fmla="*/ 493 w 883"/>
                <a:gd name="T3" fmla="*/ 140 h 1516"/>
                <a:gd name="T4" fmla="*/ 849 w 883"/>
                <a:gd name="T5" fmla="*/ 566 h 1516"/>
                <a:gd name="T6" fmla="*/ 698 w 883"/>
                <a:gd name="T7" fmla="*/ 1181 h 1516"/>
                <a:gd name="T8" fmla="*/ 324 w 883"/>
                <a:gd name="T9" fmla="*/ 1516 h 1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3" h="1516">
                  <a:moveTo>
                    <a:pt x="0" y="0"/>
                  </a:moveTo>
                  <a:cubicBezTo>
                    <a:pt x="82" y="23"/>
                    <a:pt x="352" y="46"/>
                    <a:pt x="493" y="140"/>
                  </a:cubicBezTo>
                  <a:cubicBezTo>
                    <a:pt x="634" y="234"/>
                    <a:pt x="815" y="393"/>
                    <a:pt x="849" y="566"/>
                  </a:cubicBezTo>
                  <a:cubicBezTo>
                    <a:pt x="883" y="740"/>
                    <a:pt x="785" y="1023"/>
                    <a:pt x="698" y="1181"/>
                  </a:cubicBezTo>
                  <a:cubicBezTo>
                    <a:pt x="610" y="1339"/>
                    <a:pt x="402" y="1447"/>
                    <a:pt x="324" y="1516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2" name="Freeform 882"/>
            <p:cNvSpPr>
              <a:spLocks/>
            </p:cNvSpPr>
            <p:nvPr/>
          </p:nvSpPr>
          <p:spPr bwMode="auto">
            <a:xfrm>
              <a:off x="791" y="2156"/>
              <a:ext cx="2346" cy="1675"/>
            </a:xfrm>
            <a:custGeom>
              <a:avLst/>
              <a:gdLst>
                <a:gd name="T0" fmla="*/ 0 w 2346"/>
                <a:gd name="T1" fmla="*/ 0 h 1675"/>
                <a:gd name="T2" fmla="*/ 567 w 2346"/>
                <a:gd name="T3" fmla="*/ 73 h 1675"/>
                <a:gd name="T4" fmla="*/ 1058 w 2346"/>
                <a:gd name="T5" fmla="*/ 235 h 1675"/>
                <a:gd name="T6" fmla="*/ 1604 w 2346"/>
                <a:gd name="T7" fmla="*/ 591 h 1675"/>
                <a:gd name="T8" fmla="*/ 1987 w 2346"/>
                <a:gd name="T9" fmla="*/ 1043 h 1675"/>
                <a:gd name="T10" fmla="*/ 2084 w 2346"/>
                <a:gd name="T11" fmla="*/ 1205 h 1675"/>
                <a:gd name="T12" fmla="*/ 2346 w 2346"/>
                <a:gd name="T13" fmla="*/ 1675 h 1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6" h="1675">
                  <a:moveTo>
                    <a:pt x="0" y="0"/>
                  </a:moveTo>
                  <a:cubicBezTo>
                    <a:pt x="95" y="12"/>
                    <a:pt x="391" y="34"/>
                    <a:pt x="567" y="73"/>
                  </a:cubicBezTo>
                  <a:cubicBezTo>
                    <a:pt x="743" y="112"/>
                    <a:pt x="885" y="149"/>
                    <a:pt x="1058" y="235"/>
                  </a:cubicBezTo>
                  <a:cubicBezTo>
                    <a:pt x="1231" y="322"/>
                    <a:pt x="1449" y="456"/>
                    <a:pt x="1604" y="591"/>
                  </a:cubicBezTo>
                  <a:cubicBezTo>
                    <a:pt x="1758" y="725"/>
                    <a:pt x="1907" y="940"/>
                    <a:pt x="1987" y="1043"/>
                  </a:cubicBezTo>
                  <a:cubicBezTo>
                    <a:pt x="2067" y="1145"/>
                    <a:pt x="2025" y="1100"/>
                    <a:pt x="2084" y="1205"/>
                  </a:cubicBezTo>
                  <a:cubicBezTo>
                    <a:pt x="2144" y="1310"/>
                    <a:pt x="2292" y="1578"/>
                    <a:pt x="2346" y="1675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3" name="Freeform 883"/>
            <p:cNvSpPr>
              <a:spLocks/>
            </p:cNvSpPr>
            <p:nvPr/>
          </p:nvSpPr>
          <p:spPr bwMode="auto">
            <a:xfrm>
              <a:off x="642" y="2249"/>
              <a:ext cx="1882" cy="1564"/>
            </a:xfrm>
            <a:custGeom>
              <a:avLst/>
              <a:gdLst>
                <a:gd name="T0" fmla="*/ 0 w 1882"/>
                <a:gd name="T1" fmla="*/ 7 h 1564"/>
                <a:gd name="T2" fmla="*/ 462 w 1882"/>
                <a:gd name="T3" fmla="*/ 25 h 1564"/>
                <a:gd name="T4" fmla="*/ 910 w 1882"/>
                <a:gd name="T5" fmla="*/ 157 h 1564"/>
                <a:gd name="T6" fmla="*/ 1310 w 1882"/>
                <a:gd name="T7" fmla="*/ 507 h 1564"/>
                <a:gd name="T8" fmla="*/ 1574 w 1882"/>
                <a:gd name="T9" fmla="*/ 893 h 1564"/>
                <a:gd name="T10" fmla="*/ 1693 w 1882"/>
                <a:gd name="T11" fmla="*/ 1117 h 1564"/>
                <a:gd name="T12" fmla="*/ 1882 w 1882"/>
                <a:gd name="T13" fmla="*/ 1564 h 1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2" h="1564">
                  <a:moveTo>
                    <a:pt x="0" y="7"/>
                  </a:moveTo>
                  <a:cubicBezTo>
                    <a:pt x="77" y="10"/>
                    <a:pt x="310" y="0"/>
                    <a:pt x="462" y="25"/>
                  </a:cubicBezTo>
                  <a:cubicBezTo>
                    <a:pt x="614" y="50"/>
                    <a:pt x="769" y="77"/>
                    <a:pt x="910" y="157"/>
                  </a:cubicBezTo>
                  <a:cubicBezTo>
                    <a:pt x="1051" y="237"/>
                    <a:pt x="1199" y="385"/>
                    <a:pt x="1310" y="507"/>
                  </a:cubicBezTo>
                  <a:cubicBezTo>
                    <a:pt x="1420" y="630"/>
                    <a:pt x="1510" y="792"/>
                    <a:pt x="1574" y="893"/>
                  </a:cubicBezTo>
                  <a:cubicBezTo>
                    <a:pt x="1638" y="995"/>
                    <a:pt x="1642" y="1005"/>
                    <a:pt x="1693" y="1117"/>
                  </a:cubicBezTo>
                  <a:cubicBezTo>
                    <a:pt x="1744" y="1229"/>
                    <a:pt x="1842" y="1471"/>
                    <a:pt x="1882" y="1564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4" name="Freeform 884"/>
            <p:cNvSpPr>
              <a:spLocks/>
            </p:cNvSpPr>
            <p:nvPr/>
          </p:nvSpPr>
          <p:spPr bwMode="auto">
            <a:xfrm>
              <a:off x="646" y="2169"/>
              <a:ext cx="3487" cy="1604"/>
            </a:xfrm>
            <a:custGeom>
              <a:avLst/>
              <a:gdLst>
                <a:gd name="T0" fmla="*/ 0 w 3487"/>
                <a:gd name="T1" fmla="*/ 83 h 1604"/>
                <a:gd name="T2" fmla="*/ 889 w 3487"/>
                <a:gd name="T3" fmla="*/ 18 h 1604"/>
                <a:gd name="T4" fmla="*/ 1781 w 3487"/>
                <a:gd name="T5" fmla="*/ 192 h 1604"/>
                <a:gd name="T6" fmla="*/ 2434 w 3487"/>
                <a:gd name="T7" fmla="*/ 456 h 1604"/>
                <a:gd name="T8" fmla="*/ 2839 w 3487"/>
                <a:gd name="T9" fmla="*/ 756 h 1604"/>
                <a:gd name="T10" fmla="*/ 3249 w 3487"/>
                <a:gd name="T11" fmla="*/ 1167 h 1604"/>
                <a:gd name="T12" fmla="*/ 3487 w 3487"/>
                <a:gd name="T13" fmla="*/ 1604 h 1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87" h="1604">
                  <a:moveTo>
                    <a:pt x="0" y="83"/>
                  </a:moveTo>
                  <a:cubicBezTo>
                    <a:pt x="148" y="72"/>
                    <a:pt x="592" y="0"/>
                    <a:pt x="889" y="18"/>
                  </a:cubicBezTo>
                  <a:cubicBezTo>
                    <a:pt x="1186" y="36"/>
                    <a:pt x="1524" y="119"/>
                    <a:pt x="1781" y="192"/>
                  </a:cubicBezTo>
                  <a:cubicBezTo>
                    <a:pt x="2038" y="264"/>
                    <a:pt x="2258" y="362"/>
                    <a:pt x="2434" y="456"/>
                  </a:cubicBezTo>
                  <a:cubicBezTo>
                    <a:pt x="2611" y="550"/>
                    <a:pt x="2703" y="637"/>
                    <a:pt x="2839" y="756"/>
                  </a:cubicBezTo>
                  <a:cubicBezTo>
                    <a:pt x="2975" y="874"/>
                    <a:pt x="3141" y="1026"/>
                    <a:pt x="3249" y="1167"/>
                  </a:cubicBezTo>
                  <a:cubicBezTo>
                    <a:pt x="3357" y="1308"/>
                    <a:pt x="3438" y="1513"/>
                    <a:pt x="3487" y="1604"/>
                  </a:cubicBezTo>
                </a:path>
              </a:pathLst>
            </a:custGeom>
            <a:noFill/>
            <a:ln w="12700" cap="flat" cmpd="sng">
              <a:solidFill>
                <a:srgbClr val="0000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5" name="Freeform 885"/>
            <p:cNvSpPr>
              <a:spLocks/>
            </p:cNvSpPr>
            <p:nvPr/>
          </p:nvSpPr>
          <p:spPr bwMode="auto">
            <a:xfrm>
              <a:off x="1164" y="2330"/>
              <a:ext cx="1321" cy="1579"/>
            </a:xfrm>
            <a:custGeom>
              <a:avLst/>
              <a:gdLst>
                <a:gd name="T0" fmla="*/ 0 w 1321"/>
                <a:gd name="T1" fmla="*/ 0 h 1579"/>
                <a:gd name="T2" fmla="*/ 363 w 1321"/>
                <a:gd name="T3" fmla="*/ 71 h 1579"/>
                <a:gd name="T4" fmla="*/ 640 w 1321"/>
                <a:gd name="T5" fmla="*/ 310 h 1579"/>
                <a:gd name="T6" fmla="*/ 866 w 1321"/>
                <a:gd name="T7" fmla="*/ 625 h 1579"/>
                <a:gd name="T8" fmla="*/ 1060 w 1321"/>
                <a:gd name="T9" fmla="*/ 975 h 1579"/>
                <a:gd name="T10" fmla="*/ 1158 w 1321"/>
                <a:gd name="T11" fmla="*/ 1184 h 1579"/>
                <a:gd name="T12" fmla="*/ 1321 w 1321"/>
                <a:gd name="T13" fmla="*/ 1579 h 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21" h="1579">
                  <a:moveTo>
                    <a:pt x="0" y="0"/>
                  </a:moveTo>
                  <a:cubicBezTo>
                    <a:pt x="60" y="12"/>
                    <a:pt x="256" y="19"/>
                    <a:pt x="363" y="71"/>
                  </a:cubicBezTo>
                  <a:cubicBezTo>
                    <a:pt x="470" y="123"/>
                    <a:pt x="556" y="218"/>
                    <a:pt x="640" y="310"/>
                  </a:cubicBezTo>
                  <a:cubicBezTo>
                    <a:pt x="724" y="402"/>
                    <a:pt x="795" y="514"/>
                    <a:pt x="866" y="625"/>
                  </a:cubicBezTo>
                  <a:cubicBezTo>
                    <a:pt x="936" y="736"/>
                    <a:pt x="1012" y="882"/>
                    <a:pt x="1060" y="975"/>
                  </a:cubicBezTo>
                  <a:cubicBezTo>
                    <a:pt x="1109" y="1068"/>
                    <a:pt x="1114" y="1083"/>
                    <a:pt x="1158" y="1184"/>
                  </a:cubicBezTo>
                  <a:cubicBezTo>
                    <a:pt x="1201" y="1284"/>
                    <a:pt x="1287" y="1497"/>
                    <a:pt x="1321" y="1579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6" name="Freeform 886"/>
            <p:cNvSpPr>
              <a:spLocks/>
            </p:cNvSpPr>
            <p:nvPr/>
          </p:nvSpPr>
          <p:spPr bwMode="auto">
            <a:xfrm>
              <a:off x="1165" y="2284"/>
              <a:ext cx="2282" cy="1599"/>
            </a:xfrm>
            <a:custGeom>
              <a:avLst/>
              <a:gdLst>
                <a:gd name="T0" fmla="*/ 0 w 2282"/>
                <a:gd name="T1" fmla="*/ 44 h 1599"/>
                <a:gd name="T2" fmla="*/ 598 w 2282"/>
                <a:gd name="T3" fmla="*/ 16 h 1599"/>
                <a:gd name="T4" fmla="*/ 1100 w 2282"/>
                <a:gd name="T5" fmla="*/ 143 h 1599"/>
                <a:gd name="T6" fmla="*/ 1613 w 2282"/>
                <a:gd name="T7" fmla="*/ 422 h 1599"/>
                <a:gd name="T8" fmla="*/ 1969 w 2282"/>
                <a:gd name="T9" fmla="*/ 848 h 1599"/>
                <a:gd name="T10" fmla="*/ 2137 w 2282"/>
                <a:gd name="T11" fmla="*/ 1182 h 1599"/>
                <a:gd name="T12" fmla="*/ 2282 w 2282"/>
                <a:gd name="T13" fmla="*/ 1599 h 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2" h="1599">
                  <a:moveTo>
                    <a:pt x="0" y="44"/>
                  </a:moveTo>
                  <a:cubicBezTo>
                    <a:pt x="100" y="39"/>
                    <a:pt x="415" y="0"/>
                    <a:pt x="598" y="16"/>
                  </a:cubicBezTo>
                  <a:cubicBezTo>
                    <a:pt x="781" y="32"/>
                    <a:pt x="930" y="75"/>
                    <a:pt x="1100" y="143"/>
                  </a:cubicBezTo>
                  <a:cubicBezTo>
                    <a:pt x="1269" y="210"/>
                    <a:pt x="1468" y="304"/>
                    <a:pt x="1613" y="422"/>
                  </a:cubicBezTo>
                  <a:cubicBezTo>
                    <a:pt x="1757" y="539"/>
                    <a:pt x="1882" y="721"/>
                    <a:pt x="1969" y="848"/>
                  </a:cubicBezTo>
                  <a:cubicBezTo>
                    <a:pt x="2056" y="975"/>
                    <a:pt x="2085" y="1057"/>
                    <a:pt x="2137" y="1182"/>
                  </a:cubicBezTo>
                  <a:cubicBezTo>
                    <a:pt x="2189" y="1307"/>
                    <a:pt x="2252" y="1512"/>
                    <a:pt x="2282" y="1599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7" name="Freeform 887"/>
            <p:cNvSpPr>
              <a:spLocks/>
            </p:cNvSpPr>
            <p:nvPr/>
          </p:nvSpPr>
          <p:spPr bwMode="auto">
            <a:xfrm>
              <a:off x="1021" y="2424"/>
              <a:ext cx="1404" cy="1555"/>
            </a:xfrm>
            <a:custGeom>
              <a:avLst/>
              <a:gdLst>
                <a:gd name="T0" fmla="*/ 0 w 1404"/>
                <a:gd name="T1" fmla="*/ 5 h 1555"/>
                <a:gd name="T2" fmla="*/ 362 w 1404"/>
                <a:gd name="T3" fmla="*/ 47 h 1555"/>
                <a:gd name="T4" fmla="*/ 663 w 1404"/>
                <a:gd name="T5" fmla="*/ 286 h 1555"/>
                <a:gd name="T6" fmla="*/ 909 w 1404"/>
                <a:gd name="T7" fmla="*/ 601 h 1555"/>
                <a:gd name="T8" fmla="*/ 1121 w 1404"/>
                <a:gd name="T9" fmla="*/ 951 h 1555"/>
                <a:gd name="T10" fmla="*/ 1226 w 1404"/>
                <a:gd name="T11" fmla="*/ 1160 h 1555"/>
                <a:gd name="T12" fmla="*/ 1404 w 1404"/>
                <a:gd name="T13" fmla="*/ 1555 h 1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4" h="1555">
                  <a:moveTo>
                    <a:pt x="0" y="5"/>
                  </a:moveTo>
                  <a:cubicBezTo>
                    <a:pt x="60" y="12"/>
                    <a:pt x="251" y="0"/>
                    <a:pt x="362" y="47"/>
                  </a:cubicBezTo>
                  <a:cubicBezTo>
                    <a:pt x="473" y="94"/>
                    <a:pt x="572" y="194"/>
                    <a:pt x="663" y="286"/>
                  </a:cubicBezTo>
                  <a:cubicBezTo>
                    <a:pt x="754" y="378"/>
                    <a:pt x="832" y="490"/>
                    <a:pt x="909" y="601"/>
                  </a:cubicBezTo>
                  <a:cubicBezTo>
                    <a:pt x="985" y="712"/>
                    <a:pt x="1068" y="858"/>
                    <a:pt x="1121" y="951"/>
                  </a:cubicBezTo>
                  <a:cubicBezTo>
                    <a:pt x="1174" y="1044"/>
                    <a:pt x="1179" y="1059"/>
                    <a:pt x="1226" y="1160"/>
                  </a:cubicBezTo>
                  <a:cubicBezTo>
                    <a:pt x="1274" y="1260"/>
                    <a:pt x="1367" y="1473"/>
                    <a:pt x="1404" y="1555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8" name="Freeform 888"/>
            <p:cNvSpPr>
              <a:spLocks/>
            </p:cNvSpPr>
            <p:nvPr/>
          </p:nvSpPr>
          <p:spPr bwMode="auto">
            <a:xfrm>
              <a:off x="1028" y="2402"/>
              <a:ext cx="2071" cy="1479"/>
            </a:xfrm>
            <a:custGeom>
              <a:avLst/>
              <a:gdLst>
                <a:gd name="T0" fmla="*/ 0 w 2071"/>
                <a:gd name="T1" fmla="*/ 26 h 1479"/>
                <a:gd name="T2" fmla="*/ 518 w 2071"/>
                <a:gd name="T3" fmla="*/ 40 h 1479"/>
                <a:gd name="T4" fmla="*/ 967 w 2071"/>
                <a:gd name="T5" fmla="*/ 268 h 1479"/>
                <a:gd name="T6" fmla="*/ 1332 w 2071"/>
                <a:gd name="T7" fmla="*/ 569 h 1479"/>
                <a:gd name="T8" fmla="*/ 1648 w 2071"/>
                <a:gd name="T9" fmla="*/ 903 h 1479"/>
                <a:gd name="T10" fmla="*/ 1806 w 2071"/>
                <a:gd name="T11" fmla="*/ 1102 h 1479"/>
                <a:gd name="T12" fmla="*/ 2071 w 2071"/>
                <a:gd name="T13" fmla="*/ 1479 h 1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71" h="1479">
                  <a:moveTo>
                    <a:pt x="0" y="26"/>
                  </a:moveTo>
                  <a:cubicBezTo>
                    <a:pt x="86" y="28"/>
                    <a:pt x="357" y="0"/>
                    <a:pt x="518" y="40"/>
                  </a:cubicBezTo>
                  <a:cubicBezTo>
                    <a:pt x="679" y="80"/>
                    <a:pt x="831" y="180"/>
                    <a:pt x="967" y="268"/>
                  </a:cubicBezTo>
                  <a:cubicBezTo>
                    <a:pt x="1102" y="356"/>
                    <a:pt x="1219" y="463"/>
                    <a:pt x="1332" y="569"/>
                  </a:cubicBezTo>
                  <a:cubicBezTo>
                    <a:pt x="1446" y="674"/>
                    <a:pt x="1569" y="814"/>
                    <a:pt x="1648" y="903"/>
                  </a:cubicBezTo>
                  <a:cubicBezTo>
                    <a:pt x="1727" y="992"/>
                    <a:pt x="1736" y="1006"/>
                    <a:pt x="1806" y="1102"/>
                  </a:cubicBezTo>
                  <a:cubicBezTo>
                    <a:pt x="1877" y="1198"/>
                    <a:pt x="2016" y="1401"/>
                    <a:pt x="2071" y="1479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29" name="Freeform 889"/>
            <p:cNvSpPr>
              <a:spLocks/>
            </p:cNvSpPr>
            <p:nvPr/>
          </p:nvSpPr>
          <p:spPr bwMode="auto">
            <a:xfrm>
              <a:off x="1030" y="2384"/>
              <a:ext cx="3532" cy="1476"/>
            </a:xfrm>
            <a:custGeom>
              <a:avLst/>
              <a:gdLst>
                <a:gd name="T0" fmla="*/ 0 w 3532"/>
                <a:gd name="T1" fmla="*/ 42 h 1476"/>
                <a:gd name="T2" fmla="*/ 842 w 3532"/>
                <a:gd name="T3" fmla="*/ 37 h 1476"/>
                <a:gd name="T4" fmla="*/ 1620 w 3532"/>
                <a:gd name="T5" fmla="*/ 265 h 1476"/>
                <a:gd name="T6" fmla="*/ 2253 w 3532"/>
                <a:gd name="T7" fmla="*/ 566 h 1476"/>
                <a:gd name="T8" fmla="*/ 2800 w 3532"/>
                <a:gd name="T9" fmla="*/ 900 h 1476"/>
                <a:gd name="T10" fmla="*/ 3074 w 3532"/>
                <a:gd name="T11" fmla="*/ 1099 h 1476"/>
                <a:gd name="T12" fmla="*/ 3532 w 3532"/>
                <a:gd name="T13" fmla="*/ 1476 h 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32" h="1476">
                  <a:moveTo>
                    <a:pt x="0" y="42"/>
                  </a:moveTo>
                  <a:cubicBezTo>
                    <a:pt x="140" y="41"/>
                    <a:pt x="572" y="0"/>
                    <a:pt x="842" y="37"/>
                  </a:cubicBezTo>
                  <a:cubicBezTo>
                    <a:pt x="1112" y="74"/>
                    <a:pt x="1384" y="177"/>
                    <a:pt x="1620" y="265"/>
                  </a:cubicBezTo>
                  <a:cubicBezTo>
                    <a:pt x="1855" y="353"/>
                    <a:pt x="2056" y="460"/>
                    <a:pt x="2253" y="566"/>
                  </a:cubicBezTo>
                  <a:cubicBezTo>
                    <a:pt x="2450" y="671"/>
                    <a:pt x="2663" y="811"/>
                    <a:pt x="2800" y="900"/>
                  </a:cubicBezTo>
                  <a:cubicBezTo>
                    <a:pt x="2937" y="989"/>
                    <a:pt x="2951" y="1003"/>
                    <a:pt x="3074" y="1099"/>
                  </a:cubicBezTo>
                  <a:cubicBezTo>
                    <a:pt x="3196" y="1195"/>
                    <a:pt x="3436" y="1398"/>
                    <a:pt x="3532" y="1476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0" name="Freeform 890"/>
            <p:cNvSpPr>
              <a:spLocks/>
            </p:cNvSpPr>
            <p:nvPr/>
          </p:nvSpPr>
          <p:spPr bwMode="auto">
            <a:xfrm>
              <a:off x="1109" y="2484"/>
              <a:ext cx="3467" cy="1445"/>
            </a:xfrm>
            <a:custGeom>
              <a:avLst/>
              <a:gdLst>
                <a:gd name="T0" fmla="*/ 0 w 3467"/>
                <a:gd name="T1" fmla="*/ 22 h 1445"/>
                <a:gd name="T2" fmla="*/ 804 w 3467"/>
                <a:gd name="T3" fmla="*/ 35 h 1445"/>
                <a:gd name="T4" fmla="*/ 1522 w 3467"/>
                <a:gd name="T5" fmla="*/ 234 h 1445"/>
                <a:gd name="T6" fmla="*/ 2106 w 3467"/>
                <a:gd name="T7" fmla="*/ 495 h 1445"/>
                <a:gd name="T8" fmla="*/ 2609 w 3467"/>
                <a:gd name="T9" fmla="*/ 787 h 1445"/>
                <a:gd name="T10" fmla="*/ 2861 w 3467"/>
                <a:gd name="T11" fmla="*/ 960 h 1445"/>
                <a:gd name="T12" fmla="*/ 3467 w 3467"/>
                <a:gd name="T13" fmla="*/ 1445 h 1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67" h="1445">
                  <a:moveTo>
                    <a:pt x="0" y="22"/>
                  </a:moveTo>
                  <a:cubicBezTo>
                    <a:pt x="134" y="24"/>
                    <a:pt x="550" y="0"/>
                    <a:pt x="804" y="35"/>
                  </a:cubicBezTo>
                  <a:cubicBezTo>
                    <a:pt x="1058" y="70"/>
                    <a:pt x="1305" y="157"/>
                    <a:pt x="1522" y="234"/>
                  </a:cubicBezTo>
                  <a:cubicBezTo>
                    <a:pt x="1738" y="310"/>
                    <a:pt x="1924" y="403"/>
                    <a:pt x="2106" y="495"/>
                  </a:cubicBezTo>
                  <a:cubicBezTo>
                    <a:pt x="2286" y="587"/>
                    <a:pt x="2484" y="709"/>
                    <a:pt x="2609" y="787"/>
                  </a:cubicBezTo>
                  <a:cubicBezTo>
                    <a:pt x="2735" y="864"/>
                    <a:pt x="2718" y="850"/>
                    <a:pt x="2861" y="960"/>
                  </a:cubicBezTo>
                  <a:cubicBezTo>
                    <a:pt x="3004" y="1069"/>
                    <a:pt x="3341" y="1344"/>
                    <a:pt x="3467" y="1445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1" name="Freeform 891"/>
            <p:cNvSpPr>
              <a:spLocks/>
            </p:cNvSpPr>
            <p:nvPr/>
          </p:nvSpPr>
          <p:spPr bwMode="auto">
            <a:xfrm>
              <a:off x="1105" y="2502"/>
              <a:ext cx="1300" cy="1554"/>
            </a:xfrm>
            <a:custGeom>
              <a:avLst/>
              <a:gdLst>
                <a:gd name="T0" fmla="*/ 0 w 1300"/>
                <a:gd name="T1" fmla="*/ 0 h 1554"/>
                <a:gd name="T2" fmla="*/ 335 w 1300"/>
                <a:gd name="T3" fmla="*/ 57 h 1554"/>
                <a:gd name="T4" fmla="*/ 582 w 1300"/>
                <a:gd name="T5" fmla="*/ 321 h 1554"/>
                <a:gd name="T6" fmla="*/ 803 w 1300"/>
                <a:gd name="T7" fmla="*/ 620 h 1554"/>
                <a:gd name="T8" fmla="*/ 954 w 1300"/>
                <a:gd name="T9" fmla="*/ 869 h 1554"/>
                <a:gd name="T10" fmla="*/ 1127 w 1300"/>
                <a:gd name="T11" fmla="*/ 1183 h 1554"/>
                <a:gd name="T12" fmla="*/ 1300 w 1300"/>
                <a:gd name="T13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0" h="1554">
                  <a:moveTo>
                    <a:pt x="0" y="0"/>
                  </a:moveTo>
                  <a:cubicBezTo>
                    <a:pt x="56" y="10"/>
                    <a:pt x="238" y="3"/>
                    <a:pt x="335" y="57"/>
                  </a:cubicBezTo>
                  <a:cubicBezTo>
                    <a:pt x="432" y="111"/>
                    <a:pt x="504" y="227"/>
                    <a:pt x="582" y="321"/>
                  </a:cubicBezTo>
                  <a:cubicBezTo>
                    <a:pt x="660" y="415"/>
                    <a:pt x="741" y="529"/>
                    <a:pt x="803" y="620"/>
                  </a:cubicBezTo>
                  <a:cubicBezTo>
                    <a:pt x="865" y="711"/>
                    <a:pt x="900" y="775"/>
                    <a:pt x="954" y="869"/>
                  </a:cubicBezTo>
                  <a:cubicBezTo>
                    <a:pt x="1008" y="963"/>
                    <a:pt x="1070" y="1069"/>
                    <a:pt x="1127" y="1183"/>
                  </a:cubicBezTo>
                  <a:cubicBezTo>
                    <a:pt x="1185" y="1298"/>
                    <a:pt x="1264" y="1477"/>
                    <a:pt x="1300" y="1554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2" name="Freeform 892"/>
            <p:cNvSpPr>
              <a:spLocks/>
            </p:cNvSpPr>
            <p:nvPr/>
          </p:nvSpPr>
          <p:spPr bwMode="auto">
            <a:xfrm>
              <a:off x="941" y="2582"/>
              <a:ext cx="1432" cy="1510"/>
            </a:xfrm>
            <a:custGeom>
              <a:avLst/>
              <a:gdLst>
                <a:gd name="T0" fmla="*/ 0 w 1432"/>
                <a:gd name="T1" fmla="*/ 0 h 1510"/>
                <a:gd name="T2" fmla="*/ 312 w 1432"/>
                <a:gd name="T3" fmla="*/ 38 h 1510"/>
                <a:gd name="T4" fmla="*/ 644 w 1432"/>
                <a:gd name="T5" fmla="*/ 210 h 1510"/>
                <a:gd name="T6" fmla="*/ 903 w 1432"/>
                <a:gd name="T7" fmla="*/ 510 h 1510"/>
                <a:gd name="T8" fmla="*/ 1070 w 1432"/>
                <a:gd name="T9" fmla="*/ 779 h 1510"/>
                <a:gd name="T10" fmla="*/ 1226 w 1432"/>
                <a:gd name="T11" fmla="*/ 1092 h 1510"/>
                <a:gd name="T12" fmla="*/ 1432 w 1432"/>
                <a:gd name="T13" fmla="*/ 151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2" h="1510">
                  <a:moveTo>
                    <a:pt x="0" y="0"/>
                  </a:moveTo>
                  <a:cubicBezTo>
                    <a:pt x="52" y="6"/>
                    <a:pt x="205" y="3"/>
                    <a:pt x="312" y="38"/>
                  </a:cubicBezTo>
                  <a:cubicBezTo>
                    <a:pt x="419" y="73"/>
                    <a:pt x="545" y="131"/>
                    <a:pt x="644" y="210"/>
                  </a:cubicBezTo>
                  <a:cubicBezTo>
                    <a:pt x="743" y="289"/>
                    <a:pt x="832" y="415"/>
                    <a:pt x="903" y="510"/>
                  </a:cubicBezTo>
                  <a:cubicBezTo>
                    <a:pt x="974" y="604"/>
                    <a:pt x="1016" y="681"/>
                    <a:pt x="1070" y="779"/>
                  </a:cubicBezTo>
                  <a:cubicBezTo>
                    <a:pt x="1124" y="876"/>
                    <a:pt x="1166" y="970"/>
                    <a:pt x="1226" y="1092"/>
                  </a:cubicBezTo>
                  <a:cubicBezTo>
                    <a:pt x="1286" y="1214"/>
                    <a:pt x="1389" y="1423"/>
                    <a:pt x="1432" y="1510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3" name="Freeform 893"/>
            <p:cNvSpPr>
              <a:spLocks/>
            </p:cNvSpPr>
            <p:nvPr/>
          </p:nvSpPr>
          <p:spPr bwMode="auto">
            <a:xfrm>
              <a:off x="605" y="2663"/>
              <a:ext cx="1201" cy="876"/>
            </a:xfrm>
            <a:custGeom>
              <a:avLst/>
              <a:gdLst>
                <a:gd name="T0" fmla="*/ 0 w 1201"/>
                <a:gd name="T1" fmla="*/ 0 h 876"/>
                <a:gd name="T2" fmla="*/ 488 w 1201"/>
                <a:gd name="T3" fmla="*/ 98 h 876"/>
                <a:gd name="T4" fmla="*/ 920 w 1201"/>
                <a:gd name="T5" fmla="*/ 414 h 876"/>
                <a:gd name="T6" fmla="*/ 1201 w 1201"/>
                <a:gd name="T7" fmla="*/ 876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1" h="876">
                  <a:moveTo>
                    <a:pt x="0" y="0"/>
                  </a:moveTo>
                  <a:cubicBezTo>
                    <a:pt x="81" y="16"/>
                    <a:pt x="335" y="29"/>
                    <a:pt x="488" y="98"/>
                  </a:cubicBezTo>
                  <a:cubicBezTo>
                    <a:pt x="641" y="167"/>
                    <a:pt x="802" y="284"/>
                    <a:pt x="920" y="414"/>
                  </a:cubicBezTo>
                  <a:cubicBezTo>
                    <a:pt x="1039" y="543"/>
                    <a:pt x="1143" y="779"/>
                    <a:pt x="1201" y="876"/>
                  </a:cubicBezTo>
                </a:path>
              </a:pathLst>
            </a:custGeom>
            <a:noFill/>
            <a:ln w="12700" cmpd="sng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4" name="Freeform 894"/>
            <p:cNvSpPr>
              <a:spLocks/>
            </p:cNvSpPr>
            <p:nvPr/>
          </p:nvSpPr>
          <p:spPr bwMode="auto">
            <a:xfrm>
              <a:off x="1999" y="1787"/>
              <a:ext cx="1707" cy="2056"/>
            </a:xfrm>
            <a:custGeom>
              <a:avLst/>
              <a:gdLst>
                <a:gd name="T0" fmla="*/ 0 w 1707"/>
                <a:gd name="T1" fmla="*/ 113 h 2056"/>
                <a:gd name="T2" fmla="*/ 922 w 1707"/>
                <a:gd name="T3" fmla="*/ 56 h 2056"/>
                <a:gd name="T4" fmla="*/ 1557 w 1707"/>
                <a:gd name="T5" fmla="*/ 447 h 2056"/>
                <a:gd name="T6" fmla="*/ 1703 w 1707"/>
                <a:gd name="T7" fmla="*/ 1091 h 2056"/>
                <a:gd name="T8" fmla="*/ 1584 w 1707"/>
                <a:gd name="T9" fmla="*/ 1675 h 2056"/>
                <a:gd name="T10" fmla="*/ 1422 w 1707"/>
                <a:gd name="T11" fmla="*/ 2056 h 2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7" h="2056">
                  <a:moveTo>
                    <a:pt x="0" y="113"/>
                  </a:moveTo>
                  <a:cubicBezTo>
                    <a:pt x="153" y="103"/>
                    <a:pt x="663" y="0"/>
                    <a:pt x="922" y="56"/>
                  </a:cubicBezTo>
                  <a:cubicBezTo>
                    <a:pt x="1181" y="112"/>
                    <a:pt x="1427" y="274"/>
                    <a:pt x="1557" y="447"/>
                  </a:cubicBezTo>
                  <a:cubicBezTo>
                    <a:pt x="1686" y="619"/>
                    <a:pt x="1698" y="887"/>
                    <a:pt x="1703" y="1091"/>
                  </a:cubicBezTo>
                  <a:cubicBezTo>
                    <a:pt x="1707" y="1296"/>
                    <a:pt x="1631" y="1515"/>
                    <a:pt x="1584" y="1675"/>
                  </a:cubicBezTo>
                  <a:cubicBezTo>
                    <a:pt x="1537" y="1836"/>
                    <a:pt x="1455" y="1976"/>
                    <a:pt x="1422" y="2056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5" name="Freeform 895"/>
            <p:cNvSpPr>
              <a:spLocks/>
            </p:cNvSpPr>
            <p:nvPr/>
          </p:nvSpPr>
          <p:spPr bwMode="auto">
            <a:xfrm>
              <a:off x="1993" y="1829"/>
              <a:ext cx="1270" cy="2024"/>
            </a:xfrm>
            <a:custGeom>
              <a:avLst/>
              <a:gdLst>
                <a:gd name="T0" fmla="*/ 0 w 1270"/>
                <a:gd name="T1" fmla="*/ 71 h 2024"/>
                <a:gd name="T2" fmla="*/ 790 w 1270"/>
                <a:gd name="T3" fmla="*/ 64 h 2024"/>
                <a:gd name="T4" fmla="*/ 1195 w 1270"/>
                <a:gd name="T5" fmla="*/ 456 h 2024"/>
                <a:gd name="T6" fmla="*/ 1238 w 1270"/>
                <a:gd name="T7" fmla="*/ 1136 h 2024"/>
                <a:gd name="T8" fmla="*/ 1113 w 1270"/>
                <a:gd name="T9" fmla="*/ 1618 h 2024"/>
                <a:gd name="T10" fmla="*/ 892 w 1270"/>
                <a:gd name="T11" fmla="*/ 2024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70" h="2024">
                  <a:moveTo>
                    <a:pt x="0" y="71"/>
                  </a:moveTo>
                  <a:cubicBezTo>
                    <a:pt x="131" y="70"/>
                    <a:pt x="591" y="0"/>
                    <a:pt x="790" y="64"/>
                  </a:cubicBezTo>
                  <a:cubicBezTo>
                    <a:pt x="989" y="128"/>
                    <a:pt x="1121" y="277"/>
                    <a:pt x="1195" y="456"/>
                  </a:cubicBezTo>
                  <a:cubicBezTo>
                    <a:pt x="1270" y="634"/>
                    <a:pt x="1252" y="942"/>
                    <a:pt x="1238" y="1136"/>
                  </a:cubicBezTo>
                  <a:cubicBezTo>
                    <a:pt x="1225" y="1330"/>
                    <a:pt x="1171" y="1470"/>
                    <a:pt x="1113" y="1618"/>
                  </a:cubicBezTo>
                  <a:cubicBezTo>
                    <a:pt x="1056" y="1766"/>
                    <a:pt x="938" y="1939"/>
                    <a:pt x="892" y="2024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6" name="Freeform 896"/>
            <p:cNvSpPr>
              <a:spLocks/>
            </p:cNvSpPr>
            <p:nvPr/>
          </p:nvSpPr>
          <p:spPr bwMode="auto">
            <a:xfrm>
              <a:off x="1987" y="1770"/>
              <a:ext cx="2696" cy="1885"/>
            </a:xfrm>
            <a:custGeom>
              <a:avLst/>
              <a:gdLst>
                <a:gd name="T0" fmla="*/ 0 w 2696"/>
                <a:gd name="T1" fmla="*/ 131 h 1885"/>
                <a:gd name="T2" fmla="*/ 1110 w 2696"/>
                <a:gd name="T3" fmla="*/ 38 h 1885"/>
                <a:gd name="T4" fmla="*/ 1790 w 2696"/>
                <a:gd name="T5" fmla="*/ 358 h 1885"/>
                <a:gd name="T6" fmla="*/ 2308 w 2696"/>
                <a:gd name="T7" fmla="*/ 942 h 1885"/>
                <a:gd name="T8" fmla="*/ 2589 w 2696"/>
                <a:gd name="T9" fmla="*/ 1515 h 1885"/>
                <a:gd name="T10" fmla="*/ 2696 w 2696"/>
                <a:gd name="T11" fmla="*/ 1885 h 18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96" h="1885">
                  <a:moveTo>
                    <a:pt x="0" y="131"/>
                  </a:moveTo>
                  <a:cubicBezTo>
                    <a:pt x="185" y="116"/>
                    <a:pt x="812" y="0"/>
                    <a:pt x="1110" y="38"/>
                  </a:cubicBezTo>
                  <a:cubicBezTo>
                    <a:pt x="1408" y="76"/>
                    <a:pt x="1590" y="207"/>
                    <a:pt x="1790" y="358"/>
                  </a:cubicBezTo>
                  <a:cubicBezTo>
                    <a:pt x="1990" y="508"/>
                    <a:pt x="2175" y="749"/>
                    <a:pt x="2308" y="942"/>
                  </a:cubicBezTo>
                  <a:cubicBezTo>
                    <a:pt x="2441" y="1134"/>
                    <a:pt x="2524" y="1358"/>
                    <a:pt x="2589" y="1515"/>
                  </a:cubicBezTo>
                  <a:cubicBezTo>
                    <a:pt x="2654" y="1673"/>
                    <a:pt x="2674" y="1808"/>
                    <a:pt x="2696" y="1885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7" name="Freeform 897"/>
            <p:cNvSpPr>
              <a:spLocks/>
            </p:cNvSpPr>
            <p:nvPr/>
          </p:nvSpPr>
          <p:spPr bwMode="auto">
            <a:xfrm>
              <a:off x="737" y="2006"/>
              <a:ext cx="572" cy="1533"/>
            </a:xfrm>
            <a:custGeom>
              <a:avLst/>
              <a:gdLst>
                <a:gd name="T0" fmla="*/ 572 w 572"/>
                <a:gd name="T1" fmla="*/ 0 h 1533"/>
                <a:gd name="T2" fmla="*/ 249 w 572"/>
                <a:gd name="T3" fmla="*/ 91 h 1533"/>
                <a:gd name="T4" fmla="*/ 43 w 572"/>
                <a:gd name="T5" fmla="*/ 472 h 1533"/>
                <a:gd name="T6" fmla="*/ 22 w 572"/>
                <a:gd name="T7" fmla="*/ 954 h 1533"/>
                <a:gd name="T8" fmla="*/ 173 w 572"/>
                <a:gd name="T9" fmla="*/ 1533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2" h="1533">
                  <a:moveTo>
                    <a:pt x="572" y="0"/>
                  </a:moveTo>
                  <a:cubicBezTo>
                    <a:pt x="518" y="15"/>
                    <a:pt x="337" y="12"/>
                    <a:pt x="249" y="91"/>
                  </a:cubicBezTo>
                  <a:cubicBezTo>
                    <a:pt x="161" y="170"/>
                    <a:pt x="81" y="328"/>
                    <a:pt x="43" y="472"/>
                  </a:cubicBezTo>
                  <a:cubicBezTo>
                    <a:pt x="5" y="616"/>
                    <a:pt x="0" y="778"/>
                    <a:pt x="22" y="954"/>
                  </a:cubicBezTo>
                  <a:cubicBezTo>
                    <a:pt x="43" y="1131"/>
                    <a:pt x="141" y="1413"/>
                    <a:pt x="173" y="1533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8" name="Freeform 898"/>
            <p:cNvSpPr>
              <a:spLocks/>
            </p:cNvSpPr>
            <p:nvPr/>
          </p:nvSpPr>
          <p:spPr bwMode="auto">
            <a:xfrm>
              <a:off x="820" y="2008"/>
              <a:ext cx="927" cy="1683"/>
            </a:xfrm>
            <a:custGeom>
              <a:avLst/>
              <a:gdLst>
                <a:gd name="T0" fmla="*/ 489 w 927"/>
                <a:gd name="T1" fmla="*/ 0 h 1683"/>
                <a:gd name="T2" fmla="*/ 182 w 927"/>
                <a:gd name="T3" fmla="*/ 140 h 1683"/>
                <a:gd name="T4" fmla="*/ 14 w 927"/>
                <a:gd name="T5" fmla="*/ 556 h 1683"/>
                <a:gd name="T6" fmla="*/ 95 w 927"/>
                <a:gd name="T7" fmla="*/ 957 h 1683"/>
                <a:gd name="T8" fmla="*/ 398 w 927"/>
                <a:gd name="T9" fmla="*/ 1307 h 1683"/>
                <a:gd name="T10" fmla="*/ 927 w 927"/>
                <a:gd name="T11" fmla="*/ 1683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7" h="1683">
                  <a:moveTo>
                    <a:pt x="489" y="0"/>
                  </a:moveTo>
                  <a:cubicBezTo>
                    <a:pt x="438" y="23"/>
                    <a:pt x="261" y="48"/>
                    <a:pt x="182" y="140"/>
                  </a:cubicBezTo>
                  <a:cubicBezTo>
                    <a:pt x="103" y="232"/>
                    <a:pt x="29" y="420"/>
                    <a:pt x="14" y="556"/>
                  </a:cubicBezTo>
                  <a:cubicBezTo>
                    <a:pt x="0" y="692"/>
                    <a:pt x="32" y="832"/>
                    <a:pt x="95" y="957"/>
                  </a:cubicBezTo>
                  <a:cubicBezTo>
                    <a:pt x="159" y="1082"/>
                    <a:pt x="259" y="1186"/>
                    <a:pt x="398" y="1307"/>
                  </a:cubicBezTo>
                  <a:cubicBezTo>
                    <a:pt x="536" y="1428"/>
                    <a:pt x="817" y="1605"/>
                    <a:pt x="927" y="1683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39" name="Freeform 899"/>
            <p:cNvSpPr>
              <a:spLocks/>
            </p:cNvSpPr>
            <p:nvPr/>
          </p:nvSpPr>
          <p:spPr bwMode="auto">
            <a:xfrm>
              <a:off x="2455" y="2051"/>
              <a:ext cx="1081" cy="1772"/>
            </a:xfrm>
            <a:custGeom>
              <a:avLst/>
              <a:gdLst>
                <a:gd name="T0" fmla="*/ 0 w 1081"/>
                <a:gd name="T1" fmla="*/ 33 h 1772"/>
                <a:gd name="T2" fmla="*/ 496 w 1081"/>
                <a:gd name="T3" fmla="*/ 20 h 1772"/>
                <a:gd name="T4" fmla="*/ 863 w 1081"/>
                <a:gd name="T5" fmla="*/ 155 h 1772"/>
                <a:gd name="T6" fmla="*/ 1047 w 1081"/>
                <a:gd name="T7" fmla="*/ 447 h 1772"/>
                <a:gd name="T8" fmla="*/ 1068 w 1081"/>
                <a:gd name="T9" fmla="*/ 913 h 1772"/>
                <a:gd name="T10" fmla="*/ 998 w 1081"/>
                <a:gd name="T11" fmla="*/ 1355 h 1772"/>
                <a:gd name="T12" fmla="*/ 879 w 1081"/>
                <a:gd name="T13" fmla="*/ 1772 h 1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1" h="1772">
                  <a:moveTo>
                    <a:pt x="0" y="33"/>
                  </a:moveTo>
                  <a:cubicBezTo>
                    <a:pt x="82" y="31"/>
                    <a:pt x="352" y="0"/>
                    <a:pt x="496" y="20"/>
                  </a:cubicBezTo>
                  <a:cubicBezTo>
                    <a:pt x="640" y="40"/>
                    <a:pt x="771" y="84"/>
                    <a:pt x="863" y="155"/>
                  </a:cubicBezTo>
                  <a:cubicBezTo>
                    <a:pt x="955" y="226"/>
                    <a:pt x="1013" y="320"/>
                    <a:pt x="1047" y="447"/>
                  </a:cubicBezTo>
                  <a:cubicBezTo>
                    <a:pt x="1081" y="573"/>
                    <a:pt x="1076" y="762"/>
                    <a:pt x="1068" y="913"/>
                  </a:cubicBezTo>
                  <a:cubicBezTo>
                    <a:pt x="1060" y="1065"/>
                    <a:pt x="1030" y="1212"/>
                    <a:pt x="998" y="1355"/>
                  </a:cubicBezTo>
                  <a:cubicBezTo>
                    <a:pt x="967" y="1498"/>
                    <a:pt x="904" y="1685"/>
                    <a:pt x="879" y="1772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0" name="Freeform 900"/>
            <p:cNvSpPr>
              <a:spLocks/>
            </p:cNvSpPr>
            <p:nvPr/>
          </p:nvSpPr>
          <p:spPr bwMode="auto">
            <a:xfrm>
              <a:off x="2442" y="2056"/>
              <a:ext cx="619" cy="1667"/>
            </a:xfrm>
            <a:custGeom>
              <a:avLst/>
              <a:gdLst>
                <a:gd name="T0" fmla="*/ 0 w 619"/>
                <a:gd name="T1" fmla="*/ 32 h 1667"/>
                <a:gd name="T2" fmla="*/ 401 w 619"/>
                <a:gd name="T3" fmla="*/ 44 h 1667"/>
                <a:gd name="T4" fmla="*/ 590 w 619"/>
                <a:gd name="T5" fmla="*/ 295 h 1667"/>
                <a:gd name="T6" fmla="*/ 574 w 619"/>
                <a:gd name="T7" fmla="*/ 748 h 1667"/>
                <a:gd name="T8" fmla="*/ 482 w 619"/>
                <a:gd name="T9" fmla="*/ 1129 h 1667"/>
                <a:gd name="T10" fmla="*/ 406 w 619"/>
                <a:gd name="T11" fmla="*/ 1356 h 1667"/>
                <a:gd name="T12" fmla="*/ 287 w 619"/>
                <a:gd name="T13" fmla="*/ 1667 h 1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9" h="1667">
                  <a:moveTo>
                    <a:pt x="0" y="32"/>
                  </a:moveTo>
                  <a:cubicBezTo>
                    <a:pt x="66" y="34"/>
                    <a:pt x="303" y="0"/>
                    <a:pt x="401" y="44"/>
                  </a:cubicBezTo>
                  <a:cubicBezTo>
                    <a:pt x="499" y="88"/>
                    <a:pt x="561" y="178"/>
                    <a:pt x="590" y="295"/>
                  </a:cubicBezTo>
                  <a:cubicBezTo>
                    <a:pt x="619" y="413"/>
                    <a:pt x="592" y="609"/>
                    <a:pt x="574" y="748"/>
                  </a:cubicBezTo>
                  <a:cubicBezTo>
                    <a:pt x="556" y="887"/>
                    <a:pt x="510" y="1028"/>
                    <a:pt x="482" y="1129"/>
                  </a:cubicBezTo>
                  <a:cubicBezTo>
                    <a:pt x="454" y="1231"/>
                    <a:pt x="439" y="1266"/>
                    <a:pt x="406" y="1356"/>
                  </a:cubicBezTo>
                  <a:cubicBezTo>
                    <a:pt x="374" y="1445"/>
                    <a:pt x="312" y="1603"/>
                    <a:pt x="287" y="1667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1" name="Freeform 901"/>
            <p:cNvSpPr>
              <a:spLocks/>
            </p:cNvSpPr>
            <p:nvPr/>
          </p:nvSpPr>
          <p:spPr bwMode="auto">
            <a:xfrm>
              <a:off x="2453" y="1967"/>
              <a:ext cx="2182" cy="1756"/>
            </a:xfrm>
            <a:custGeom>
              <a:avLst/>
              <a:gdLst>
                <a:gd name="T0" fmla="*/ 0 w 2182"/>
                <a:gd name="T1" fmla="*/ 117 h 1756"/>
                <a:gd name="T2" fmla="*/ 886 w 2182"/>
                <a:gd name="T3" fmla="*/ 36 h 1756"/>
                <a:gd name="T4" fmla="*/ 1410 w 2182"/>
                <a:gd name="T5" fmla="*/ 334 h 1756"/>
                <a:gd name="T6" fmla="*/ 1793 w 2182"/>
                <a:gd name="T7" fmla="*/ 897 h 1756"/>
                <a:gd name="T8" fmla="*/ 2047 w 2182"/>
                <a:gd name="T9" fmla="*/ 1435 h 1756"/>
                <a:gd name="T10" fmla="*/ 2182 w 2182"/>
                <a:gd name="T11" fmla="*/ 1756 h 1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82" h="1756">
                  <a:moveTo>
                    <a:pt x="0" y="117"/>
                  </a:moveTo>
                  <a:cubicBezTo>
                    <a:pt x="148" y="104"/>
                    <a:pt x="651" y="0"/>
                    <a:pt x="886" y="36"/>
                  </a:cubicBezTo>
                  <a:cubicBezTo>
                    <a:pt x="1121" y="72"/>
                    <a:pt x="1259" y="190"/>
                    <a:pt x="1410" y="334"/>
                  </a:cubicBezTo>
                  <a:cubicBezTo>
                    <a:pt x="1561" y="478"/>
                    <a:pt x="1687" y="714"/>
                    <a:pt x="1793" y="897"/>
                  </a:cubicBezTo>
                  <a:cubicBezTo>
                    <a:pt x="1899" y="1080"/>
                    <a:pt x="1982" y="1291"/>
                    <a:pt x="2047" y="1435"/>
                  </a:cubicBezTo>
                  <a:cubicBezTo>
                    <a:pt x="2112" y="1578"/>
                    <a:pt x="2154" y="1689"/>
                    <a:pt x="2182" y="1756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2" name="Freeform 902"/>
            <p:cNvSpPr>
              <a:spLocks/>
            </p:cNvSpPr>
            <p:nvPr/>
          </p:nvSpPr>
          <p:spPr bwMode="auto">
            <a:xfrm>
              <a:off x="2454" y="2021"/>
              <a:ext cx="1672" cy="1766"/>
            </a:xfrm>
            <a:custGeom>
              <a:avLst/>
              <a:gdLst>
                <a:gd name="T0" fmla="*/ 0 w 1672"/>
                <a:gd name="T1" fmla="*/ 66 h 1766"/>
                <a:gd name="T2" fmla="*/ 745 w 1672"/>
                <a:gd name="T3" fmla="*/ 40 h 1766"/>
                <a:gd name="T4" fmla="*/ 1199 w 1672"/>
                <a:gd name="T5" fmla="*/ 306 h 1766"/>
                <a:gd name="T6" fmla="*/ 1550 w 1672"/>
                <a:gd name="T7" fmla="*/ 833 h 1766"/>
                <a:gd name="T8" fmla="*/ 1652 w 1672"/>
                <a:gd name="T9" fmla="*/ 1400 h 1766"/>
                <a:gd name="T10" fmla="*/ 1668 w 1672"/>
                <a:gd name="T11" fmla="*/ 1766 h 1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72" h="1766">
                  <a:moveTo>
                    <a:pt x="0" y="66"/>
                  </a:moveTo>
                  <a:cubicBezTo>
                    <a:pt x="124" y="62"/>
                    <a:pt x="545" y="0"/>
                    <a:pt x="745" y="40"/>
                  </a:cubicBezTo>
                  <a:cubicBezTo>
                    <a:pt x="945" y="80"/>
                    <a:pt x="1065" y="174"/>
                    <a:pt x="1199" y="306"/>
                  </a:cubicBezTo>
                  <a:cubicBezTo>
                    <a:pt x="1333" y="438"/>
                    <a:pt x="1474" y="650"/>
                    <a:pt x="1550" y="833"/>
                  </a:cubicBezTo>
                  <a:cubicBezTo>
                    <a:pt x="1625" y="1015"/>
                    <a:pt x="1632" y="1244"/>
                    <a:pt x="1652" y="1400"/>
                  </a:cubicBezTo>
                  <a:cubicBezTo>
                    <a:pt x="1672" y="1555"/>
                    <a:pt x="1665" y="1690"/>
                    <a:pt x="1668" y="1766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3" name="Freeform 903"/>
            <p:cNvSpPr>
              <a:spLocks/>
            </p:cNvSpPr>
            <p:nvPr/>
          </p:nvSpPr>
          <p:spPr bwMode="auto">
            <a:xfrm>
              <a:off x="2318" y="2306"/>
              <a:ext cx="1097" cy="1527"/>
            </a:xfrm>
            <a:custGeom>
              <a:avLst/>
              <a:gdLst>
                <a:gd name="T0" fmla="*/ 0 w 1097"/>
                <a:gd name="T1" fmla="*/ 26 h 1527"/>
                <a:gd name="T2" fmla="*/ 255 w 1097"/>
                <a:gd name="T3" fmla="*/ 3 h 1527"/>
                <a:gd name="T4" fmla="*/ 528 w 1097"/>
                <a:gd name="T5" fmla="*/ 33 h 1527"/>
                <a:gd name="T6" fmla="*/ 881 w 1097"/>
                <a:gd name="T7" fmla="*/ 202 h 1527"/>
                <a:gd name="T8" fmla="*/ 1070 w 1097"/>
                <a:gd name="T9" fmla="*/ 573 h 1527"/>
                <a:gd name="T10" fmla="*/ 1043 w 1097"/>
                <a:gd name="T11" fmla="*/ 1040 h 1527"/>
                <a:gd name="T12" fmla="*/ 951 w 1097"/>
                <a:gd name="T13" fmla="*/ 1527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7" h="1527">
                  <a:moveTo>
                    <a:pt x="0" y="26"/>
                  </a:moveTo>
                  <a:cubicBezTo>
                    <a:pt x="42" y="22"/>
                    <a:pt x="167" y="2"/>
                    <a:pt x="255" y="3"/>
                  </a:cubicBezTo>
                  <a:cubicBezTo>
                    <a:pt x="343" y="4"/>
                    <a:pt x="424" y="0"/>
                    <a:pt x="528" y="33"/>
                  </a:cubicBezTo>
                  <a:cubicBezTo>
                    <a:pt x="633" y="66"/>
                    <a:pt x="791" y="113"/>
                    <a:pt x="881" y="202"/>
                  </a:cubicBezTo>
                  <a:cubicBezTo>
                    <a:pt x="971" y="292"/>
                    <a:pt x="1043" y="433"/>
                    <a:pt x="1070" y="573"/>
                  </a:cubicBezTo>
                  <a:cubicBezTo>
                    <a:pt x="1097" y="712"/>
                    <a:pt x="1063" y="881"/>
                    <a:pt x="1043" y="1040"/>
                  </a:cubicBezTo>
                  <a:cubicBezTo>
                    <a:pt x="1023" y="1199"/>
                    <a:pt x="970" y="1425"/>
                    <a:pt x="951" y="1527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4" name="Freeform 904"/>
            <p:cNvSpPr>
              <a:spLocks/>
            </p:cNvSpPr>
            <p:nvPr/>
          </p:nvSpPr>
          <p:spPr bwMode="auto">
            <a:xfrm>
              <a:off x="2419" y="2374"/>
              <a:ext cx="1547" cy="1387"/>
            </a:xfrm>
            <a:custGeom>
              <a:avLst/>
              <a:gdLst>
                <a:gd name="T0" fmla="*/ 0 w 1547"/>
                <a:gd name="T1" fmla="*/ 48 h 1387"/>
                <a:gd name="T2" fmla="*/ 397 w 1547"/>
                <a:gd name="T3" fmla="*/ 2 h 1387"/>
                <a:gd name="T4" fmla="*/ 770 w 1547"/>
                <a:gd name="T5" fmla="*/ 60 h 1387"/>
                <a:gd name="T6" fmla="*/ 1072 w 1547"/>
                <a:gd name="T7" fmla="*/ 266 h 1387"/>
                <a:gd name="T8" fmla="*/ 1299 w 1547"/>
                <a:gd name="T9" fmla="*/ 656 h 1387"/>
                <a:gd name="T10" fmla="*/ 1439 w 1547"/>
                <a:gd name="T11" fmla="*/ 1027 h 1387"/>
                <a:gd name="T12" fmla="*/ 1547 w 1547"/>
                <a:gd name="T13" fmla="*/ 1387 h 1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47" h="1387">
                  <a:moveTo>
                    <a:pt x="0" y="48"/>
                  </a:moveTo>
                  <a:cubicBezTo>
                    <a:pt x="66" y="40"/>
                    <a:pt x="269" y="0"/>
                    <a:pt x="397" y="2"/>
                  </a:cubicBezTo>
                  <a:cubicBezTo>
                    <a:pt x="525" y="4"/>
                    <a:pt x="658" y="16"/>
                    <a:pt x="770" y="60"/>
                  </a:cubicBezTo>
                  <a:cubicBezTo>
                    <a:pt x="883" y="104"/>
                    <a:pt x="984" y="167"/>
                    <a:pt x="1072" y="266"/>
                  </a:cubicBezTo>
                  <a:cubicBezTo>
                    <a:pt x="1160" y="365"/>
                    <a:pt x="1237" y="530"/>
                    <a:pt x="1299" y="656"/>
                  </a:cubicBezTo>
                  <a:cubicBezTo>
                    <a:pt x="1360" y="783"/>
                    <a:pt x="1398" y="905"/>
                    <a:pt x="1439" y="1027"/>
                  </a:cubicBezTo>
                  <a:cubicBezTo>
                    <a:pt x="1480" y="1149"/>
                    <a:pt x="1525" y="1312"/>
                    <a:pt x="1547" y="1387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5" name="Freeform 905"/>
            <p:cNvSpPr>
              <a:spLocks/>
            </p:cNvSpPr>
            <p:nvPr/>
          </p:nvSpPr>
          <p:spPr bwMode="auto">
            <a:xfrm>
              <a:off x="2435" y="2539"/>
              <a:ext cx="2135" cy="1171"/>
            </a:xfrm>
            <a:custGeom>
              <a:avLst/>
              <a:gdLst>
                <a:gd name="T0" fmla="*/ 0 w 2135"/>
                <a:gd name="T1" fmla="*/ 37 h 1171"/>
                <a:gd name="T2" fmla="*/ 499 w 2135"/>
                <a:gd name="T3" fmla="*/ 2 h 1171"/>
                <a:gd name="T4" fmla="*/ 1030 w 2135"/>
                <a:gd name="T5" fmla="*/ 51 h 1171"/>
                <a:gd name="T6" fmla="*/ 1459 w 2135"/>
                <a:gd name="T7" fmla="*/ 225 h 1171"/>
                <a:gd name="T8" fmla="*/ 1782 w 2135"/>
                <a:gd name="T9" fmla="*/ 554 h 1171"/>
                <a:gd name="T10" fmla="*/ 1981 w 2135"/>
                <a:gd name="T11" fmla="*/ 867 h 1171"/>
                <a:gd name="T12" fmla="*/ 2135 w 2135"/>
                <a:gd name="T13" fmla="*/ 1171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35" h="1171">
                  <a:moveTo>
                    <a:pt x="0" y="37"/>
                  </a:moveTo>
                  <a:cubicBezTo>
                    <a:pt x="83" y="31"/>
                    <a:pt x="327" y="0"/>
                    <a:pt x="499" y="2"/>
                  </a:cubicBezTo>
                  <a:cubicBezTo>
                    <a:pt x="671" y="4"/>
                    <a:pt x="870" y="14"/>
                    <a:pt x="1030" y="51"/>
                  </a:cubicBezTo>
                  <a:cubicBezTo>
                    <a:pt x="1190" y="88"/>
                    <a:pt x="1334" y="141"/>
                    <a:pt x="1459" y="225"/>
                  </a:cubicBezTo>
                  <a:cubicBezTo>
                    <a:pt x="1585" y="308"/>
                    <a:pt x="1695" y="447"/>
                    <a:pt x="1782" y="554"/>
                  </a:cubicBezTo>
                  <a:cubicBezTo>
                    <a:pt x="1869" y="661"/>
                    <a:pt x="1923" y="764"/>
                    <a:pt x="1981" y="867"/>
                  </a:cubicBezTo>
                  <a:cubicBezTo>
                    <a:pt x="2040" y="970"/>
                    <a:pt x="2103" y="1107"/>
                    <a:pt x="2135" y="1171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6" name="Freeform 906"/>
            <p:cNvSpPr>
              <a:spLocks/>
            </p:cNvSpPr>
            <p:nvPr/>
          </p:nvSpPr>
          <p:spPr bwMode="auto">
            <a:xfrm>
              <a:off x="2432" y="2544"/>
              <a:ext cx="2439" cy="708"/>
            </a:xfrm>
            <a:custGeom>
              <a:avLst/>
              <a:gdLst>
                <a:gd name="T0" fmla="*/ 0 w 2439"/>
                <a:gd name="T1" fmla="*/ 31 h 708"/>
                <a:gd name="T2" fmla="*/ 558 w 2439"/>
                <a:gd name="T3" fmla="*/ 0 h 708"/>
                <a:gd name="T4" fmla="*/ 1169 w 2439"/>
                <a:gd name="T5" fmla="*/ 30 h 708"/>
                <a:gd name="T6" fmla="*/ 1662 w 2439"/>
                <a:gd name="T7" fmla="*/ 135 h 708"/>
                <a:gd name="T8" fmla="*/ 2033 w 2439"/>
                <a:gd name="T9" fmla="*/ 335 h 708"/>
                <a:gd name="T10" fmla="*/ 2262 w 2439"/>
                <a:gd name="T11" fmla="*/ 524 h 708"/>
                <a:gd name="T12" fmla="*/ 2439 w 2439"/>
                <a:gd name="T13" fmla="*/ 708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9" h="708">
                  <a:moveTo>
                    <a:pt x="0" y="31"/>
                  </a:moveTo>
                  <a:cubicBezTo>
                    <a:pt x="93" y="26"/>
                    <a:pt x="363" y="0"/>
                    <a:pt x="558" y="0"/>
                  </a:cubicBezTo>
                  <a:cubicBezTo>
                    <a:pt x="753" y="0"/>
                    <a:pt x="985" y="7"/>
                    <a:pt x="1169" y="30"/>
                  </a:cubicBezTo>
                  <a:cubicBezTo>
                    <a:pt x="1353" y="52"/>
                    <a:pt x="1518" y="84"/>
                    <a:pt x="1662" y="135"/>
                  </a:cubicBezTo>
                  <a:cubicBezTo>
                    <a:pt x="1806" y="185"/>
                    <a:pt x="1933" y="270"/>
                    <a:pt x="2033" y="335"/>
                  </a:cubicBezTo>
                  <a:cubicBezTo>
                    <a:pt x="2133" y="399"/>
                    <a:pt x="2195" y="462"/>
                    <a:pt x="2262" y="524"/>
                  </a:cubicBezTo>
                  <a:cubicBezTo>
                    <a:pt x="2330" y="586"/>
                    <a:pt x="2402" y="670"/>
                    <a:pt x="2439" y="708"/>
                  </a:cubicBezTo>
                </a:path>
              </a:pathLst>
            </a:custGeom>
            <a:noFill/>
            <a:ln w="12700" cap="flat" cmpd="sng">
              <a:solidFill>
                <a:srgbClr val="0099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7" name="Freeform 907"/>
            <p:cNvSpPr>
              <a:spLocks/>
            </p:cNvSpPr>
            <p:nvPr/>
          </p:nvSpPr>
          <p:spPr bwMode="auto">
            <a:xfrm>
              <a:off x="957" y="2670"/>
              <a:ext cx="334" cy="843"/>
            </a:xfrm>
            <a:custGeom>
              <a:avLst/>
              <a:gdLst>
                <a:gd name="T0" fmla="*/ 334 w 334"/>
                <a:gd name="T1" fmla="*/ 0 h 843"/>
                <a:gd name="T2" fmla="*/ 110 w 334"/>
                <a:gd name="T3" fmla="*/ 82 h 843"/>
                <a:gd name="T4" fmla="*/ 13 w 334"/>
                <a:gd name="T5" fmla="*/ 343 h 843"/>
                <a:gd name="T6" fmla="*/ 28 w 334"/>
                <a:gd name="T7" fmla="*/ 724 h 843"/>
                <a:gd name="T8" fmla="*/ 37 w 334"/>
                <a:gd name="T9" fmla="*/ 843 h 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843">
                  <a:moveTo>
                    <a:pt x="334" y="0"/>
                  </a:moveTo>
                  <a:cubicBezTo>
                    <a:pt x="297" y="14"/>
                    <a:pt x="163" y="25"/>
                    <a:pt x="110" y="82"/>
                  </a:cubicBezTo>
                  <a:cubicBezTo>
                    <a:pt x="57" y="139"/>
                    <a:pt x="27" y="236"/>
                    <a:pt x="13" y="343"/>
                  </a:cubicBezTo>
                  <a:cubicBezTo>
                    <a:pt x="0" y="449"/>
                    <a:pt x="24" y="641"/>
                    <a:pt x="28" y="724"/>
                  </a:cubicBezTo>
                  <a:cubicBezTo>
                    <a:pt x="31" y="807"/>
                    <a:pt x="35" y="818"/>
                    <a:pt x="37" y="843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8" name="Freeform 908"/>
            <p:cNvSpPr>
              <a:spLocks/>
            </p:cNvSpPr>
            <p:nvPr/>
          </p:nvSpPr>
          <p:spPr bwMode="auto">
            <a:xfrm>
              <a:off x="1086" y="2671"/>
              <a:ext cx="3694" cy="944"/>
            </a:xfrm>
            <a:custGeom>
              <a:avLst/>
              <a:gdLst>
                <a:gd name="T0" fmla="*/ 205 w 3694"/>
                <a:gd name="T1" fmla="*/ 0 h 944"/>
                <a:gd name="T2" fmla="*/ 13 w 3694"/>
                <a:gd name="T3" fmla="*/ 122 h 944"/>
                <a:gd name="T4" fmla="*/ 283 w 3694"/>
                <a:gd name="T5" fmla="*/ 259 h 944"/>
                <a:gd name="T6" fmla="*/ 1422 w 3694"/>
                <a:gd name="T7" fmla="*/ 183 h 944"/>
                <a:gd name="T8" fmla="*/ 2658 w 3694"/>
                <a:gd name="T9" fmla="*/ 203 h 944"/>
                <a:gd name="T10" fmla="*/ 3306 w 3694"/>
                <a:gd name="T11" fmla="*/ 396 h 944"/>
                <a:gd name="T12" fmla="*/ 3630 w 3694"/>
                <a:gd name="T13" fmla="*/ 680 h 944"/>
                <a:gd name="T14" fmla="*/ 3690 w 3694"/>
                <a:gd name="T15" fmla="*/ 944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94" h="944">
                  <a:moveTo>
                    <a:pt x="205" y="0"/>
                  </a:moveTo>
                  <a:cubicBezTo>
                    <a:pt x="173" y="20"/>
                    <a:pt x="0" y="79"/>
                    <a:pt x="13" y="122"/>
                  </a:cubicBezTo>
                  <a:cubicBezTo>
                    <a:pt x="26" y="165"/>
                    <a:pt x="48" y="249"/>
                    <a:pt x="283" y="259"/>
                  </a:cubicBezTo>
                  <a:cubicBezTo>
                    <a:pt x="518" y="269"/>
                    <a:pt x="1026" y="192"/>
                    <a:pt x="1422" y="183"/>
                  </a:cubicBezTo>
                  <a:cubicBezTo>
                    <a:pt x="1818" y="174"/>
                    <a:pt x="2344" y="168"/>
                    <a:pt x="2658" y="203"/>
                  </a:cubicBezTo>
                  <a:cubicBezTo>
                    <a:pt x="2972" y="239"/>
                    <a:pt x="3144" y="316"/>
                    <a:pt x="3306" y="396"/>
                  </a:cubicBezTo>
                  <a:cubicBezTo>
                    <a:pt x="3468" y="475"/>
                    <a:pt x="3566" y="589"/>
                    <a:pt x="3630" y="680"/>
                  </a:cubicBezTo>
                  <a:cubicBezTo>
                    <a:pt x="3694" y="771"/>
                    <a:pt x="3677" y="889"/>
                    <a:pt x="3690" y="944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49" name="Freeform 909"/>
            <p:cNvSpPr>
              <a:spLocks/>
            </p:cNvSpPr>
            <p:nvPr/>
          </p:nvSpPr>
          <p:spPr bwMode="auto">
            <a:xfrm>
              <a:off x="1828" y="2717"/>
              <a:ext cx="867" cy="1035"/>
            </a:xfrm>
            <a:custGeom>
              <a:avLst/>
              <a:gdLst>
                <a:gd name="T0" fmla="*/ 0 w 867"/>
                <a:gd name="T1" fmla="*/ 36 h 1035"/>
                <a:gd name="T2" fmla="*/ 436 w 867"/>
                <a:gd name="T3" fmla="*/ 6 h 1035"/>
                <a:gd name="T4" fmla="*/ 680 w 867"/>
                <a:gd name="T5" fmla="*/ 75 h 1035"/>
                <a:gd name="T6" fmla="*/ 836 w 867"/>
                <a:gd name="T7" fmla="*/ 329 h 1035"/>
                <a:gd name="T8" fmla="*/ 863 w 867"/>
                <a:gd name="T9" fmla="*/ 578 h 1035"/>
                <a:gd name="T10" fmla="*/ 853 w 867"/>
                <a:gd name="T11" fmla="*/ 801 h 1035"/>
                <a:gd name="T12" fmla="*/ 831 w 867"/>
                <a:gd name="T13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7" h="1035">
                  <a:moveTo>
                    <a:pt x="0" y="36"/>
                  </a:moveTo>
                  <a:cubicBezTo>
                    <a:pt x="73" y="31"/>
                    <a:pt x="323" y="0"/>
                    <a:pt x="436" y="6"/>
                  </a:cubicBezTo>
                  <a:cubicBezTo>
                    <a:pt x="549" y="12"/>
                    <a:pt x="613" y="21"/>
                    <a:pt x="680" y="75"/>
                  </a:cubicBezTo>
                  <a:cubicBezTo>
                    <a:pt x="746" y="130"/>
                    <a:pt x="806" y="245"/>
                    <a:pt x="836" y="329"/>
                  </a:cubicBezTo>
                  <a:cubicBezTo>
                    <a:pt x="867" y="413"/>
                    <a:pt x="861" y="499"/>
                    <a:pt x="863" y="578"/>
                  </a:cubicBezTo>
                  <a:cubicBezTo>
                    <a:pt x="866" y="657"/>
                    <a:pt x="858" y="725"/>
                    <a:pt x="853" y="801"/>
                  </a:cubicBezTo>
                  <a:cubicBezTo>
                    <a:pt x="847" y="878"/>
                    <a:pt x="835" y="987"/>
                    <a:pt x="831" y="1035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0" name="Freeform 910"/>
            <p:cNvSpPr>
              <a:spLocks/>
            </p:cNvSpPr>
            <p:nvPr/>
          </p:nvSpPr>
          <p:spPr bwMode="auto">
            <a:xfrm>
              <a:off x="1826" y="2718"/>
              <a:ext cx="548" cy="855"/>
            </a:xfrm>
            <a:custGeom>
              <a:avLst/>
              <a:gdLst>
                <a:gd name="T0" fmla="*/ 0 w 548"/>
                <a:gd name="T1" fmla="*/ 34 h 855"/>
                <a:gd name="T2" fmla="*/ 330 w 548"/>
                <a:gd name="T3" fmla="*/ 19 h 855"/>
                <a:gd name="T4" fmla="*/ 519 w 548"/>
                <a:gd name="T5" fmla="*/ 145 h 855"/>
                <a:gd name="T6" fmla="*/ 503 w 548"/>
                <a:gd name="T7" fmla="*/ 371 h 855"/>
                <a:gd name="T8" fmla="*/ 411 w 548"/>
                <a:gd name="T9" fmla="*/ 563 h 855"/>
                <a:gd name="T10" fmla="*/ 336 w 548"/>
                <a:gd name="T11" fmla="*/ 677 h 855"/>
                <a:gd name="T12" fmla="*/ 126 w 548"/>
                <a:gd name="T13" fmla="*/ 855 h 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8" h="855">
                  <a:moveTo>
                    <a:pt x="0" y="34"/>
                  </a:moveTo>
                  <a:cubicBezTo>
                    <a:pt x="55" y="32"/>
                    <a:pt x="244" y="0"/>
                    <a:pt x="330" y="19"/>
                  </a:cubicBezTo>
                  <a:cubicBezTo>
                    <a:pt x="416" y="38"/>
                    <a:pt x="490" y="86"/>
                    <a:pt x="519" y="145"/>
                  </a:cubicBezTo>
                  <a:cubicBezTo>
                    <a:pt x="548" y="204"/>
                    <a:pt x="521" y="302"/>
                    <a:pt x="503" y="371"/>
                  </a:cubicBezTo>
                  <a:cubicBezTo>
                    <a:pt x="485" y="442"/>
                    <a:pt x="439" y="513"/>
                    <a:pt x="411" y="563"/>
                  </a:cubicBezTo>
                  <a:cubicBezTo>
                    <a:pt x="383" y="614"/>
                    <a:pt x="383" y="628"/>
                    <a:pt x="336" y="677"/>
                  </a:cubicBezTo>
                  <a:cubicBezTo>
                    <a:pt x="288" y="725"/>
                    <a:pt x="170" y="818"/>
                    <a:pt x="126" y="855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1" name="Freeform 911"/>
            <p:cNvSpPr>
              <a:spLocks/>
            </p:cNvSpPr>
            <p:nvPr/>
          </p:nvSpPr>
          <p:spPr bwMode="auto">
            <a:xfrm>
              <a:off x="1824" y="2679"/>
              <a:ext cx="2115" cy="1164"/>
            </a:xfrm>
            <a:custGeom>
              <a:avLst/>
              <a:gdLst>
                <a:gd name="T0" fmla="*/ 0 w 2115"/>
                <a:gd name="T1" fmla="*/ 74 h 1164"/>
                <a:gd name="T2" fmla="*/ 835 w 2115"/>
                <a:gd name="T3" fmla="*/ 22 h 1164"/>
                <a:gd name="T4" fmla="*/ 1343 w 2115"/>
                <a:gd name="T5" fmla="*/ 205 h 1164"/>
                <a:gd name="T6" fmla="*/ 1715 w 2115"/>
                <a:gd name="T7" fmla="*/ 519 h 1164"/>
                <a:gd name="T8" fmla="*/ 1937 w 2115"/>
                <a:gd name="T9" fmla="*/ 839 h 1164"/>
                <a:gd name="T10" fmla="*/ 2115 w 2115"/>
                <a:gd name="T11" fmla="*/ 1164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15" h="1164">
                  <a:moveTo>
                    <a:pt x="0" y="74"/>
                  </a:moveTo>
                  <a:cubicBezTo>
                    <a:pt x="139" y="65"/>
                    <a:pt x="611" y="0"/>
                    <a:pt x="835" y="22"/>
                  </a:cubicBezTo>
                  <a:cubicBezTo>
                    <a:pt x="1059" y="44"/>
                    <a:pt x="1196" y="122"/>
                    <a:pt x="1343" y="205"/>
                  </a:cubicBezTo>
                  <a:cubicBezTo>
                    <a:pt x="1490" y="288"/>
                    <a:pt x="1616" y="414"/>
                    <a:pt x="1715" y="519"/>
                  </a:cubicBezTo>
                  <a:cubicBezTo>
                    <a:pt x="1814" y="625"/>
                    <a:pt x="1870" y="732"/>
                    <a:pt x="1937" y="839"/>
                  </a:cubicBezTo>
                  <a:cubicBezTo>
                    <a:pt x="2003" y="947"/>
                    <a:pt x="2078" y="1096"/>
                    <a:pt x="2115" y="1164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2" name="Freeform 912"/>
            <p:cNvSpPr>
              <a:spLocks/>
            </p:cNvSpPr>
            <p:nvPr/>
          </p:nvSpPr>
          <p:spPr bwMode="auto">
            <a:xfrm>
              <a:off x="1822" y="2696"/>
              <a:ext cx="1379" cy="1137"/>
            </a:xfrm>
            <a:custGeom>
              <a:avLst/>
              <a:gdLst>
                <a:gd name="T0" fmla="*/ 0 w 1379"/>
                <a:gd name="T1" fmla="*/ 57 h 1137"/>
                <a:gd name="T2" fmla="*/ 591 w 1379"/>
                <a:gd name="T3" fmla="*/ 10 h 1137"/>
                <a:gd name="T4" fmla="*/ 947 w 1379"/>
                <a:gd name="T5" fmla="*/ 116 h 1137"/>
                <a:gd name="T6" fmla="*/ 1201 w 1379"/>
                <a:gd name="T7" fmla="*/ 406 h 1137"/>
                <a:gd name="T8" fmla="*/ 1341 w 1379"/>
                <a:gd name="T9" fmla="*/ 802 h 1137"/>
                <a:gd name="T10" fmla="*/ 1379 w 1379"/>
                <a:gd name="T11" fmla="*/ 1137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9" h="1137">
                  <a:moveTo>
                    <a:pt x="0" y="57"/>
                  </a:moveTo>
                  <a:cubicBezTo>
                    <a:pt x="98" y="49"/>
                    <a:pt x="433" y="0"/>
                    <a:pt x="591" y="10"/>
                  </a:cubicBezTo>
                  <a:cubicBezTo>
                    <a:pt x="749" y="20"/>
                    <a:pt x="845" y="50"/>
                    <a:pt x="947" y="116"/>
                  </a:cubicBezTo>
                  <a:cubicBezTo>
                    <a:pt x="1049" y="182"/>
                    <a:pt x="1135" y="291"/>
                    <a:pt x="1201" y="406"/>
                  </a:cubicBezTo>
                  <a:cubicBezTo>
                    <a:pt x="1267" y="520"/>
                    <a:pt x="1312" y="680"/>
                    <a:pt x="1341" y="802"/>
                  </a:cubicBezTo>
                  <a:cubicBezTo>
                    <a:pt x="1371" y="924"/>
                    <a:pt x="1371" y="1068"/>
                    <a:pt x="1379" y="1137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3" name="Freeform 913"/>
            <p:cNvSpPr>
              <a:spLocks/>
            </p:cNvSpPr>
            <p:nvPr/>
          </p:nvSpPr>
          <p:spPr bwMode="auto">
            <a:xfrm>
              <a:off x="1825" y="2687"/>
              <a:ext cx="2740" cy="1055"/>
            </a:xfrm>
            <a:custGeom>
              <a:avLst/>
              <a:gdLst>
                <a:gd name="T0" fmla="*/ 0 w 2740"/>
                <a:gd name="T1" fmla="*/ 66 h 1055"/>
                <a:gd name="T2" fmla="*/ 1051 w 2740"/>
                <a:gd name="T3" fmla="*/ 11 h 1055"/>
                <a:gd name="T4" fmla="*/ 1660 w 2740"/>
                <a:gd name="T5" fmla="*/ 130 h 1055"/>
                <a:gd name="T6" fmla="*/ 2178 w 2740"/>
                <a:gd name="T7" fmla="*/ 410 h 1055"/>
                <a:gd name="T8" fmla="*/ 2459 w 2740"/>
                <a:gd name="T9" fmla="*/ 710 h 1055"/>
                <a:gd name="T10" fmla="*/ 2740 w 2740"/>
                <a:gd name="T11" fmla="*/ 1055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40" h="1055">
                  <a:moveTo>
                    <a:pt x="0" y="66"/>
                  </a:moveTo>
                  <a:cubicBezTo>
                    <a:pt x="175" y="57"/>
                    <a:pt x="774" y="0"/>
                    <a:pt x="1051" y="11"/>
                  </a:cubicBezTo>
                  <a:cubicBezTo>
                    <a:pt x="1328" y="22"/>
                    <a:pt x="1472" y="64"/>
                    <a:pt x="1660" y="130"/>
                  </a:cubicBezTo>
                  <a:cubicBezTo>
                    <a:pt x="1848" y="197"/>
                    <a:pt x="2045" y="313"/>
                    <a:pt x="2178" y="410"/>
                  </a:cubicBezTo>
                  <a:cubicBezTo>
                    <a:pt x="2312" y="506"/>
                    <a:pt x="2366" y="602"/>
                    <a:pt x="2459" y="710"/>
                  </a:cubicBezTo>
                  <a:cubicBezTo>
                    <a:pt x="2553" y="817"/>
                    <a:pt x="2682" y="983"/>
                    <a:pt x="2740" y="1055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4" name="Freeform 914"/>
            <p:cNvSpPr>
              <a:spLocks/>
            </p:cNvSpPr>
            <p:nvPr/>
          </p:nvSpPr>
          <p:spPr bwMode="auto">
            <a:xfrm>
              <a:off x="1045" y="2722"/>
              <a:ext cx="1091" cy="867"/>
            </a:xfrm>
            <a:custGeom>
              <a:avLst/>
              <a:gdLst>
                <a:gd name="T0" fmla="*/ 772 w 1091"/>
                <a:gd name="T1" fmla="*/ 32 h 867"/>
                <a:gd name="T2" fmla="*/ 1058 w 1091"/>
                <a:gd name="T3" fmla="*/ 45 h 867"/>
                <a:gd name="T4" fmla="*/ 972 w 1091"/>
                <a:gd name="T5" fmla="*/ 304 h 867"/>
                <a:gd name="T6" fmla="*/ 804 w 1091"/>
                <a:gd name="T7" fmla="*/ 486 h 867"/>
                <a:gd name="T8" fmla="*/ 632 w 1091"/>
                <a:gd name="T9" fmla="*/ 593 h 867"/>
                <a:gd name="T10" fmla="*/ 383 w 1091"/>
                <a:gd name="T11" fmla="*/ 715 h 867"/>
                <a:gd name="T12" fmla="*/ 0 w 1091"/>
                <a:gd name="T13" fmla="*/ 867 h 8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1" h="867">
                  <a:moveTo>
                    <a:pt x="772" y="32"/>
                  </a:moveTo>
                  <a:cubicBezTo>
                    <a:pt x="819" y="34"/>
                    <a:pt x="1025" y="0"/>
                    <a:pt x="1058" y="45"/>
                  </a:cubicBezTo>
                  <a:cubicBezTo>
                    <a:pt x="1091" y="90"/>
                    <a:pt x="1014" y="230"/>
                    <a:pt x="972" y="304"/>
                  </a:cubicBezTo>
                  <a:cubicBezTo>
                    <a:pt x="929" y="377"/>
                    <a:pt x="861" y="438"/>
                    <a:pt x="804" y="486"/>
                  </a:cubicBezTo>
                  <a:cubicBezTo>
                    <a:pt x="748" y="535"/>
                    <a:pt x="702" y="555"/>
                    <a:pt x="632" y="593"/>
                  </a:cubicBezTo>
                  <a:cubicBezTo>
                    <a:pt x="561" y="631"/>
                    <a:pt x="488" y="669"/>
                    <a:pt x="383" y="715"/>
                  </a:cubicBezTo>
                  <a:cubicBezTo>
                    <a:pt x="278" y="760"/>
                    <a:pt x="80" y="836"/>
                    <a:pt x="0" y="867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5" name="Freeform 915"/>
            <p:cNvSpPr>
              <a:spLocks/>
            </p:cNvSpPr>
            <p:nvPr/>
          </p:nvSpPr>
          <p:spPr bwMode="auto">
            <a:xfrm>
              <a:off x="1537" y="2812"/>
              <a:ext cx="2359" cy="1051"/>
            </a:xfrm>
            <a:custGeom>
              <a:avLst/>
              <a:gdLst>
                <a:gd name="T0" fmla="*/ 0 w 2359"/>
                <a:gd name="T1" fmla="*/ 19 h 1051"/>
                <a:gd name="T2" fmla="*/ 636 w 2359"/>
                <a:gd name="T3" fmla="*/ 26 h 1051"/>
                <a:gd name="T4" fmla="*/ 1290 w 2359"/>
                <a:gd name="T5" fmla="*/ 173 h 1051"/>
                <a:gd name="T6" fmla="*/ 1738 w 2359"/>
                <a:gd name="T7" fmla="*/ 381 h 1051"/>
                <a:gd name="T8" fmla="*/ 2121 w 2359"/>
                <a:gd name="T9" fmla="*/ 706 h 1051"/>
                <a:gd name="T10" fmla="*/ 2359 w 2359"/>
                <a:gd name="T11" fmla="*/ 1051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59" h="1051">
                  <a:moveTo>
                    <a:pt x="0" y="19"/>
                  </a:moveTo>
                  <a:cubicBezTo>
                    <a:pt x="106" y="20"/>
                    <a:pt x="421" y="0"/>
                    <a:pt x="636" y="26"/>
                  </a:cubicBezTo>
                  <a:cubicBezTo>
                    <a:pt x="851" y="52"/>
                    <a:pt x="1106" y="114"/>
                    <a:pt x="1290" y="173"/>
                  </a:cubicBezTo>
                  <a:cubicBezTo>
                    <a:pt x="1473" y="232"/>
                    <a:pt x="1599" y="292"/>
                    <a:pt x="1738" y="381"/>
                  </a:cubicBezTo>
                  <a:cubicBezTo>
                    <a:pt x="1877" y="470"/>
                    <a:pt x="2018" y="594"/>
                    <a:pt x="2121" y="706"/>
                  </a:cubicBezTo>
                  <a:cubicBezTo>
                    <a:pt x="2225" y="818"/>
                    <a:pt x="2309" y="979"/>
                    <a:pt x="2359" y="1051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6" name="Freeform 916"/>
            <p:cNvSpPr>
              <a:spLocks/>
            </p:cNvSpPr>
            <p:nvPr/>
          </p:nvSpPr>
          <p:spPr bwMode="auto">
            <a:xfrm>
              <a:off x="985" y="2790"/>
              <a:ext cx="1017" cy="759"/>
            </a:xfrm>
            <a:custGeom>
              <a:avLst/>
              <a:gdLst>
                <a:gd name="T0" fmla="*/ 552 w 1017"/>
                <a:gd name="T1" fmla="*/ 43 h 759"/>
                <a:gd name="T2" fmla="*/ 951 w 1017"/>
                <a:gd name="T3" fmla="*/ 27 h 759"/>
                <a:gd name="T4" fmla="*/ 946 w 1017"/>
                <a:gd name="T5" fmla="*/ 205 h 759"/>
                <a:gd name="T6" fmla="*/ 757 w 1017"/>
                <a:gd name="T7" fmla="*/ 358 h 759"/>
                <a:gd name="T8" fmla="*/ 513 w 1017"/>
                <a:gd name="T9" fmla="*/ 500 h 759"/>
                <a:gd name="T10" fmla="*/ 0 w 1017"/>
                <a:gd name="T11" fmla="*/ 759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7" h="759">
                  <a:moveTo>
                    <a:pt x="552" y="43"/>
                  </a:moveTo>
                  <a:cubicBezTo>
                    <a:pt x="618" y="41"/>
                    <a:pt x="885" y="0"/>
                    <a:pt x="951" y="27"/>
                  </a:cubicBezTo>
                  <a:cubicBezTo>
                    <a:pt x="1017" y="54"/>
                    <a:pt x="978" y="150"/>
                    <a:pt x="946" y="205"/>
                  </a:cubicBezTo>
                  <a:cubicBezTo>
                    <a:pt x="913" y="260"/>
                    <a:pt x="829" y="309"/>
                    <a:pt x="757" y="358"/>
                  </a:cubicBezTo>
                  <a:cubicBezTo>
                    <a:pt x="684" y="407"/>
                    <a:pt x="639" y="433"/>
                    <a:pt x="513" y="500"/>
                  </a:cubicBezTo>
                  <a:cubicBezTo>
                    <a:pt x="387" y="567"/>
                    <a:pt x="107" y="705"/>
                    <a:pt x="0" y="759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7" name="Freeform 917"/>
            <p:cNvSpPr>
              <a:spLocks/>
            </p:cNvSpPr>
            <p:nvPr/>
          </p:nvSpPr>
          <p:spPr bwMode="auto">
            <a:xfrm>
              <a:off x="1535" y="2810"/>
              <a:ext cx="3014" cy="958"/>
            </a:xfrm>
            <a:custGeom>
              <a:avLst/>
              <a:gdLst>
                <a:gd name="T0" fmla="*/ 0 w 3014"/>
                <a:gd name="T1" fmla="*/ 24 h 958"/>
                <a:gd name="T2" fmla="*/ 1086 w 3014"/>
                <a:gd name="T3" fmla="*/ 8 h 958"/>
                <a:gd name="T4" fmla="*/ 1572 w 3014"/>
                <a:gd name="T5" fmla="*/ 74 h 958"/>
                <a:gd name="T6" fmla="*/ 2091 w 3014"/>
                <a:gd name="T7" fmla="*/ 247 h 958"/>
                <a:gd name="T8" fmla="*/ 2512 w 3014"/>
                <a:gd name="T9" fmla="*/ 490 h 958"/>
                <a:gd name="T10" fmla="*/ 3014 w 3014"/>
                <a:gd name="T11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14" h="958">
                  <a:moveTo>
                    <a:pt x="0" y="24"/>
                  </a:moveTo>
                  <a:cubicBezTo>
                    <a:pt x="181" y="22"/>
                    <a:pt x="824" y="0"/>
                    <a:pt x="1086" y="8"/>
                  </a:cubicBezTo>
                  <a:cubicBezTo>
                    <a:pt x="1348" y="16"/>
                    <a:pt x="1405" y="34"/>
                    <a:pt x="1572" y="74"/>
                  </a:cubicBezTo>
                  <a:cubicBezTo>
                    <a:pt x="1740" y="114"/>
                    <a:pt x="1934" y="177"/>
                    <a:pt x="2091" y="247"/>
                  </a:cubicBezTo>
                  <a:cubicBezTo>
                    <a:pt x="2247" y="316"/>
                    <a:pt x="2358" y="372"/>
                    <a:pt x="2512" y="490"/>
                  </a:cubicBezTo>
                  <a:cubicBezTo>
                    <a:pt x="2666" y="609"/>
                    <a:pt x="2910" y="861"/>
                    <a:pt x="3014" y="958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59" name="Freeform 919"/>
            <p:cNvSpPr>
              <a:spLocks/>
            </p:cNvSpPr>
            <p:nvPr/>
          </p:nvSpPr>
          <p:spPr bwMode="auto">
            <a:xfrm>
              <a:off x="921" y="1914"/>
              <a:ext cx="1647" cy="1599"/>
            </a:xfrm>
            <a:custGeom>
              <a:avLst/>
              <a:gdLst>
                <a:gd name="T0" fmla="*/ 1647 w 1647"/>
                <a:gd name="T1" fmla="*/ 4 h 1599"/>
                <a:gd name="T2" fmla="*/ 977 w 1647"/>
                <a:gd name="T3" fmla="*/ 71 h 1599"/>
                <a:gd name="T4" fmla="*/ 373 w 1647"/>
                <a:gd name="T5" fmla="*/ 431 h 1599"/>
                <a:gd name="T6" fmla="*/ 0 w 1647"/>
                <a:gd name="T7" fmla="*/ 1599 h 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7" h="1599">
                  <a:moveTo>
                    <a:pt x="1647" y="4"/>
                  </a:moveTo>
                  <a:cubicBezTo>
                    <a:pt x="1535" y="15"/>
                    <a:pt x="1189" y="0"/>
                    <a:pt x="977" y="71"/>
                  </a:cubicBezTo>
                  <a:cubicBezTo>
                    <a:pt x="765" y="142"/>
                    <a:pt x="536" y="177"/>
                    <a:pt x="373" y="431"/>
                  </a:cubicBezTo>
                  <a:cubicBezTo>
                    <a:pt x="210" y="686"/>
                    <a:pt x="49" y="1148"/>
                    <a:pt x="0" y="1599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0" name="Freeform 920"/>
            <p:cNvSpPr>
              <a:spLocks/>
            </p:cNvSpPr>
            <p:nvPr/>
          </p:nvSpPr>
          <p:spPr bwMode="auto">
            <a:xfrm>
              <a:off x="1749" y="1919"/>
              <a:ext cx="817" cy="1629"/>
            </a:xfrm>
            <a:custGeom>
              <a:avLst/>
              <a:gdLst>
                <a:gd name="T0" fmla="*/ 817 w 817"/>
                <a:gd name="T1" fmla="*/ 0 h 1629"/>
                <a:gd name="T2" fmla="*/ 408 w 817"/>
                <a:gd name="T3" fmla="*/ 107 h 1629"/>
                <a:gd name="T4" fmla="*/ 106 w 817"/>
                <a:gd name="T5" fmla="*/ 295 h 1629"/>
                <a:gd name="T6" fmla="*/ 4 w 817"/>
                <a:gd name="T7" fmla="*/ 670 h 1629"/>
                <a:gd name="T8" fmla="*/ 127 w 817"/>
                <a:gd name="T9" fmla="*/ 1629 h 1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7" h="1629">
                  <a:moveTo>
                    <a:pt x="817" y="0"/>
                  </a:moveTo>
                  <a:cubicBezTo>
                    <a:pt x="749" y="18"/>
                    <a:pt x="526" y="58"/>
                    <a:pt x="408" y="107"/>
                  </a:cubicBezTo>
                  <a:cubicBezTo>
                    <a:pt x="290" y="156"/>
                    <a:pt x="174" y="201"/>
                    <a:pt x="106" y="295"/>
                  </a:cubicBezTo>
                  <a:cubicBezTo>
                    <a:pt x="39" y="389"/>
                    <a:pt x="0" y="448"/>
                    <a:pt x="4" y="670"/>
                  </a:cubicBezTo>
                  <a:cubicBezTo>
                    <a:pt x="7" y="893"/>
                    <a:pt x="101" y="1429"/>
                    <a:pt x="127" y="1629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1" name="Freeform 921"/>
            <p:cNvSpPr>
              <a:spLocks/>
            </p:cNvSpPr>
            <p:nvPr/>
          </p:nvSpPr>
          <p:spPr bwMode="auto">
            <a:xfrm>
              <a:off x="2182" y="1920"/>
              <a:ext cx="407" cy="1832"/>
            </a:xfrm>
            <a:custGeom>
              <a:avLst/>
              <a:gdLst>
                <a:gd name="T0" fmla="*/ 387 w 407"/>
                <a:gd name="T1" fmla="*/ 0 h 1832"/>
                <a:gd name="T2" fmla="*/ 78 w 407"/>
                <a:gd name="T3" fmla="*/ 172 h 1832"/>
                <a:gd name="T4" fmla="*/ 13 w 407"/>
                <a:gd name="T5" fmla="*/ 654 h 1832"/>
                <a:gd name="T6" fmla="*/ 159 w 407"/>
                <a:gd name="T7" fmla="*/ 1274 h 1832"/>
                <a:gd name="T8" fmla="*/ 407 w 407"/>
                <a:gd name="T9" fmla="*/ 1832 h 1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7" h="1832">
                  <a:moveTo>
                    <a:pt x="387" y="0"/>
                  </a:moveTo>
                  <a:cubicBezTo>
                    <a:pt x="335" y="29"/>
                    <a:pt x="140" y="63"/>
                    <a:pt x="78" y="172"/>
                  </a:cubicBezTo>
                  <a:cubicBezTo>
                    <a:pt x="16" y="281"/>
                    <a:pt x="0" y="470"/>
                    <a:pt x="13" y="654"/>
                  </a:cubicBezTo>
                  <a:cubicBezTo>
                    <a:pt x="27" y="838"/>
                    <a:pt x="93" y="1077"/>
                    <a:pt x="159" y="1274"/>
                  </a:cubicBezTo>
                  <a:cubicBezTo>
                    <a:pt x="225" y="1470"/>
                    <a:pt x="355" y="1715"/>
                    <a:pt x="407" y="1832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2" name="Freeform 922"/>
            <p:cNvSpPr>
              <a:spLocks/>
            </p:cNvSpPr>
            <p:nvPr/>
          </p:nvSpPr>
          <p:spPr bwMode="auto">
            <a:xfrm>
              <a:off x="2888" y="1886"/>
              <a:ext cx="1860" cy="1713"/>
            </a:xfrm>
            <a:custGeom>
              <a:avLst/>
              <a:gdLst>
                <a:gd name="T0" fmla="*/ 0 w 1860"/>
                <a:gd name="T1" fmla="*/ 23 h 1713"/>
                <a:gd name="T2" fmla="*/ 786 w 1860"/>
                <a:gd name="T3" fmla="*/ 124 h 1713"/>
                <a:gd name="T4" fmla="*/ 1596 w 1860"/>
                <a:gd name="T5" fmla="*/ 764 h 1713"/>
                <a:gd name="T6" fmla="*/ 1860 w 1860"/>
                <a:gd name="T7" fmla="*/ 1713 h 1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60" h="1713">
                  <a:moveTo>
                    <a:pt x="0" y="23"/>
                  </a:moveTo>
                  <a:cubicBezTo>
                    <a:pt x="131" y="40"/>
                    <a:pt x="520" y="0"/>
                    <a:pt x="786" y="124"/>
                  </a:cubicBezTo>
                  <a:cubicBezTo>
                    <a:pt x="1052" y="248"/>
                    <a:pt x="1417" y="499"/>
                    <a:pt x="1596" y="764"/>
                  </a:cubicBezTo>
                  <a:cubicBezTo>
                    <a:pt x="1775" y="1029"/>
                    <a:pt x="1805" y="1515"/>
                    <a:pt x="1860" y="1713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3" name="Freeform 923"/>
            <p:cNvSpPr>
              <a:spLocks/>
            </p:cNvSpPr>
            <p:nvPr/>
          </p:nvSpPr>
          <p:spPr bwMode="auto">
            <a:xfrm>
              <a:off x="2891" y="1900"/>
              <a:ext cx="1204" cy="1871"/>
            </a:xfrm>
            <a:custGeom>
              <a:avLst/>
              <a:gdLst>
                <a:gd name="T0" fmla="*/ 0 w 1204"/>
                <a:gd name="T1" fmla="*/ 13 h 1871"/>
                <a:gd name="T2" fmla="*/ 535 w 1204"/>
                <a:gd name="T3" fmla="*/ 74 h 1871"/>
                <a:gd name="T4" fmla="*/ 940 w 1204"/>
                <a:gd name="T5" fmla="*/ 455 h 1871"/>
                <a:gd name="T6" fmla="*/ 1162 w 1204"/>
                <a:gd name="T7" fmla="*/ 1116 h 1871"/>
                <a:gd name="T8" fmla="*/ 1192 w 1204"/>
                <a:gd name="T9" fmla="*/ 1871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4" h="1871">
                  <a:moveTo>
                    <a:pt x="0" y="13"/>
                  </a:moveTo>
                  <a:cubicBezTo>
                    <a:pt x="89" y="23"/>
                    <a:pt x="378" y="0"/>
                    <a:pt x="535" y="74"/>
                  </a:cubicBezTo>
                  <a:cubicBezTo>
                    <a:pt x="692" y="148"/>
                    <a:pt x="836" y="282"/>
                    <a:pt x="940" y="455"/>
                  </a:cubicBezTo>
                  <a:cubicBezTo>
                    <a:pt x="1045" y="629"/>
                    <a:pt x="1119" y="880"/>
                    <a:pt x="1162" y="1116"/>
                  </a:cubicBezTo>
                  <a:cubicBezTo>
                    <a:pt x="1204" y="1352"/>
                    <a:pt x="1186" y="1714"/>
                    <a:pt x="1192" y="1871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4" name="Freeform 924"/>
            <p:cNvSpPr>
              <a:spLocks/>
            </p:cNvSpPr>
            <p:nvPr/>
          </p:nvSpPr>
          <p:spPr bwMode="auto">
            <a:xfrm>
              <a:off x="2885" y="1911"/>
              <a:ext cx="621" cy="1935"/>
            </a:xfrm>
            <a:custGeom>
              <a:avLst/>
              <a:gdLst>
                <a:gd name="T0" fmla="*/ 0 w 621"/>
                <a:gd name="T1" fmla="*/ 2 h 1935"/>
                <a:gd name="T2" fmla="*/ 406 w 621"/>
                <a:gd name="T3" fmla="*/ 74 h 1935"/>
                <a:gd name="T4" fmla="*/ 595 w 621"/>
                <a:gd name="T5" fmla="*/ 449 h 1935"/>
                <a:gd name="T6" fmla="*/ 563 w 621"/>
                <a:gd name="T7" fmla="*/ 1267 h 1935"/>
                <a:gd name="T8" fmla="*/ 501 w 621"/>
                <a:gd name="T9" fmla="*/ 1935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1" h="1935">
                  <a:moveTo>
                    <a:pt x="0" y="2"/>
                  </a:moveTo>
                  <a:cubicBezTo>
                    <a:pt x="68" y="14"/>
                    <a:pt x="307" y="0"/>
                    <a:pt x="406" y="74"/>
                  </a:cubicBezTo>
                  <a:cubicBezTo>
                    <a:pt x="505" y="148"/>
                    <a:pt x="569" y="250"/>
                    <a:pt x="595" y="449"/>
                  </a:cubicBezTo>
                  <a:cubicBezTo>
                    <a:pt x="621" y="648"/>
                    <a:pt x="578" y="1020"/>
                    <a:pt x="563" y="1267"/>
                  </a:cubicBezTo>
                  <a:cubicBezTo>
                    <a:pt x="547" y="1514"/>
                    <a:pt x="514" y="1796"/>
                    <a:pt x="501" y="1935"/>
                  </a:cubicBezTo>
                </a:path>
              </a:pathLst>
            </a:custGeom>
            <a:noFill/>
            <a:ln w="12700" cap="flat" cmpd="sng">
              <a:solidFill>
                <a:srgbClr val="FF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5" name="Freeform 925"/>
            <p:cNvSpPr>
              <a:spLocks/>
            </p:cNvSpPr>
            <p:nvPr/>
          </p:nvSpPr>
          <p:spPr bwMode="auto">
            <a:xfrm>
              <a:off x="1023" y="2008"/>
              <a:ext cx="1537" cy="1515"/>
            </a:xfrm>
            <a:custGeom>
              <a:avLst/>
              <a:gdLst>
                <a:gd name="T0" fmla="*/ 1537 w 1537"/>
                <a:gd name="T1" fmla="*/ 0 h 1515"/>
                <a:gd name="T2" fmla="*/ 897 w 1537"/>
                <a:gd name="T3" fmla="*/ 69 h 1515"/>
                <a:gd name="T4" fmla="*/ 342 w 1537"/>
                <a:gd name="T5" fmla="*/ 410 h 1515"/>
                <a:gd name="T6" fmla="*/ 0 w 1537"/>
                <a:gd name="T7" fmla="*/ 1515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7" h="1515">
                  <a:moveTo>
                    <a:pt x="1537" y="0"/>
                  </a:moveTo>
                  <a:cubicBezTo>
                    <a:pt x="1430" y="11"/>
                    <a:pt x="1096" y="1"/>
                    <a:pt x="897" y="69"/>
                  </a:cubicBezTo>
                  <a:cubicBezTo>
                    <a:pt x="698" y="137"/>
                    <a:pt x="491" y="169"/>
                    <a:pt x="342" y="410"/>
                  </a:cubicBezTo>
                  <a:cubicBezTo>
                    <a:pt x="192" y="651"/>
                    <a:pt x="45" y="1088"/>
                    <a:pt x="0" y="1515"/>
                  </a:cubicBezTo>
                </a:path>
              </a:pathLst>
            </a:custGeom>
            <a:noFill/>
            <a:ln w="12700" cmpd="sng">
              <a:solidFill>
                <a:srgbClr val="FF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6" name="Freeform 926"/>
            <p:cNvSpPr>
              <a:spLocks/>
            </p:cNvSpPr>
            <p:nvPr/>
          </p:nvSpPr>
          <p:spPr bwMode="auto">
            <a:xfrm>
              <a:off x="1877" y="2004"/>
              <a:ext cx="677" cy="1520"/>
            </a:xfrm>
            <a:custGeom>
              <a:avLst/>
              <a:gdLst>
                <a:gd name="T0" fmla="*/ 677 w 677"/>
                <a:gd name="T1" fmla="*/ 0 h 1520"/>
                <a:gd name="T2" fmla="*/ 243 w 677"/>
                <a:gd name="T3" fmla="*/ 92 h 1520"/>
                <a:gd name="T4" fmla="*/ 27 w 677"/>
                <a:gd name="T5" fmla="*/ 418 h 1520"/>
                <a:gd name="T6" fmla="*/ 81 w 677"/>
                <a:gd name="T7" fmla="*/ 152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7" h="1520">
                  <a:moveTo>
                    <a:pt x="677" y="0"/>
                  </a:moveTo>
                  <a:cubicBezTo>
                    <a:pt x="605" y="15"/>
                    <a:pt x="351" y="22"/>
                    <a:pt x="243" y="92"/>
                  </a:cubicBezTo>
                  <a:cubicBezTo>
                    <a:pt x="135" y="162"/>
                    <a:pt x="54" y="180"/>
                    <a:pt x="27" y="418"/>
                  </a:cubicBezTo>
                  <a:cubicBezTo>
                    <a:pt x="0" y="656"/>
                    <a:pt x="70" y="1291"/>
                    <a:pt x="81" y="1520"/>
                  </a:cubicBezTo>
                </a:path>
              </a:pathLst>
            </a:custGeom>
            <a:noFill/>
            <a:ln w="12700" cmpd="sng">
              <a:solidFill>
                <a:srgbClr val="FF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8" name="Freeform 928"/>
            <p:cNvSpPr>
              <a:spLocks/>
            </p:cNvSpPr>
            <p:nvPr/>
          </p:nvSpPr>
          <p:spPr bwMode="auto">
            <a:xfrm>
              <a:off x="2218" y="1866"/>
              <a:ext cx="1090" cy="1942"/>
            </a:xfrm>
            <a:custGeom>
              <a:avLst/>
              <a:gdLst>
                <a:gd name="T0" fmla="*/ 1090 w 1090"/>
                <a:gd name="T1" fmla="*/ 48 h 1942"/>
                <a:gd name="T2" fmla="*/ 328 w 1090"/>
                <a:gd name="T3" fmla="*/ 109 h 1942"/>
                <a:gd name="T4" fmla="*/ 20 w 1090"/>
                <a:gd name="T5" fmla="*/ 703 h 1942"/>
                <a:gd name="T6" fmla="*/ 209 w 1090"/>
                <a:gd name="T7" fmla="*/ 1942 h 1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0" h="1942">
                  <a:moveTo>
                    <a:pt x="1090" y="48"/>
                  </a:moveTo>
                  <a:cubicBezTo>
                    <a:pt x="963" y="58"/>
                    <a:pt x="506" y="0"/>
                    <a:pt x="328" y="109"/>
                  </a:cubicBezTo>
                  <a:cubicBezTo>
                    <a:pt x="150" y="218"/>
                    <a:pt x="40" y="397"/>
                    <a:pt x="20" y="703"/>
                  </a:cubicBezTo>
                  <a:cubicBezTo>
                    <a:pt x="0" y="1009"/>
                    <a:pt x="169" y="1684"/>
                    <a:pt x="209" y="1942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69" name="Freeform 929"/>
            <p:cNvSpPr>
              <a:spLocks/>
            </p:cNvSpPr>
            <p:nvPr/>
          </p:nvSpPr>
          <p:spPr bwMode="auto">
            <a:xfrm>
              <a:off x="2815" y="1849"/>
              <a:ext cx="1162" cy="1964"/>
            </a:xfrm>
            <a:custGeom>
              <a:avLst/>
              <a:gdLst>
                <a:gd name="T0" fmla="*/ 492 w 1162"/>
                <a:gd name="T1" fmla="*/ 64 h 1964"/>
                <a:gd name="T2" fmla="*/ 50 w 1162"/>
                <a:gd name="T3" fmla="*/ 161 h 1964"/>
                <a:gd name="T4" fmla="*/ 190 w 1162"/>
                <a:gd name="T5" fmla="*/ 1030 h 1964"/>
                <a:gd name="T6" fmla="*/ 816 w 1162"/>
                <a:gd name="T7" fmla="*/ 1502 h 1964"/>
                <a:gd name="T8" fmla="*/ 1162 w 1162"/>
                <a:gd name="T9" fmla="*/ 1964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2" h="1964">
                  <a:moveTo>
                    <a:pt x="492" y="64"/>
                  </a:moveTo>
                  <a:cubicBezTo>
                    <a:pt x="418" y="80"/>
                    <a:pt x="100" y="0"/>
                    <a:pt x="50" y="161"/>
                  </a:cubicBezTo>
                  <a:cubicBezTo>
                    <a:pt x="0" y="322"/>
                    <a:pt x="62" y="806"/>
                    <a:pt x="190" y="1030"/>
                  </a:cubicBezTo>
                  <a:cubicBezTo>
                    <a:pt x="318" y="1253"/>
                    <a:pt x="654" y="1346"/>
                    <a:pt x="816" y="1502"/>
                  </a:cubicBezTo>
                  <a:cubicBezTo>
                    <a:pt x="978" y="1658"/>
                    <a:pt x="1090" y="1868"/>
                    <a:pt x="1162" y="1964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0" name="Freeform 930"/>
            <p:cNvSpPr>
              <a:spLocks/>
            </p:cNvSpPr>
            <p:nvPr/>
          </p:nvSpPr>
          <p:spPr bwMode="auto">
            <a:xfrm>
              <a:off x="2701" y="1850"/>
              <a:ext cx="610" cy="1988"/>
            </a:xfrm>
            <a:custGeom>
              <a:avLst/>
              <a:gdLst>
                <a:gd name="T0" fmla="*/ 610 w 610"/>
                <a:gd name="T1" fmla="*/ 65 h 1988"/>
                <a:gd name="T2" fmla="*/ 77 w 610"/>
                <a:gd name="T3" fmla="*/ 140 h 1988"/>
                <a:gd name="T4" fmla="*/ 147 w 610"/>
                <a:gd name="T5" fmla="*/ 907 h 1988"/>
                <a:gd name="T6" fmla="*/ 374 w 610"/>
                <a:gd name="T7" fmla="*/ 1460 h 1988"/>
                <a:gd name="T8" fmla="*/ 590 w 610"/>
                <a:gd name="T9" fmla="*/ 1988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0" h="1988">
                  <a:moveTo>
                    <a:pt x="610" y="65"/>
                  </a:moveTo>
                  <a:cubicBezTo>
                    <a:pt x="521" y="78"/>
                    <a:pt x="154" y="0"/>
                    <a:pt x="77" y="140"/>
                  </a:cubicBezTo>
                  <a:cubicBezTo>
                    <a:pt x="0" y="280"/>
                    <a:pt x="98" y="687"/>
                    <a:pt x="147" y="907"/>
                  </a:cubicBezTo>
                  <a:cubicBezTo>
                    <a:pt x="197" y="1127"/>
                    <a:pt x="300" y="1280"/>
                    <a:pt x="374" y="1460"/>
                  </a:cubicBezTo>
                  <a:cubicBezTo>
                    <a:pt x="448" y="1640"/>
                    <a:pt x="545" y="1878"/>
                    <a:pt x="590" y="1988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1" name="Freeform 931"/>
            <p:cNvSpPr>
              <a:spLocks/>
            </p:cNvSpPr>
            <p:nvPr/>
          </p:nvSpPr>
          <p:spPr bwMode="auto">
            <a:xfrm>
              <a:off x="2337" y="2002"/>
              <a:ext cx="996" cy="1770"/>
            </a:xfrm>
            <a:custGeom>
              <a:avLst/>
              <a:gdLst>
                <a:gd name="T0" fmla="*/ 1107 w 1107"/>
                <a:gd name="T1" fmla="*/ 84 h 2092"/>
                <a:gd name="T2" fmla="*/ 280 w 1107"/>
                <a:gd name="T3" fmla="*/ 112 h 2092"/>
                <a:gd name="T4" fmla="*/ 16 w 1107"/>
                <a:gd name="T5" fmla="*/ 754 h 2092"/>
                <a:gd name="T6" fmla="*/ 184 w 1107"/>
                <a:gd name="T7" fmla="*/ 2092 h 2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2092">
                  <a:moveTo>
                    <a:pt x="1107" y="84"/>
                  </a:moveTo>
                  <a:cubicBezTo>
                    <a:pt x="969" y="89"/>
                    <a:pt x="462" y="0"/>
                    <a:pt x="280" y="112"/>
                  </a:cubicBezTo>
                  <a:cubicBezTo>
                    <a:pt x="98" y="224"/>
                    <a:pt x="32" y="424"/>
                    <a:pt x="16" y="754"/>
                  </a:cubicBezTo>
                  <a:cubicBezTo>
                    <a:pt x="0" y="1084"/>
                    <a:pt x="149" y="1813"/>
                    <a:pt x="184" y="2092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2" name="Freeform 932"/>
            <p:cNvSpPr>
              <a:spLocks/>
            </p:cNvSpPr>
            <p:nvPr/>
          </p:nvSpPr>
          <p:spPr bwMode="auto">
            <a:xfrm>
              <a:off x="2590" y="2042"/>
              <a:ext cx="744" cy="1791"/>
            </a:xfrm>
            <a:custGeom>
              <a:avLst/>
              <a:gdLst>
                <a:gd name="T0" fmla="*/ 744 w 744"/>
                <a:gd name="T1" fmla="*/ 30 h 1791"/>
                <a:gd name="T2" fmla="*/ 96 w 744"/>
                <a:gd name="T3" fmla="*/ 146 h 1791"/>
                <a:gd name="T4" fmla="*/ 167 w 744"/>
                <a:gd name="T5" fmla="*/ 903 h 1791"/>
                <a:gd name="T6" fmla="*/ 447 w 744"/>
                <a:gd name="T7" fmla="*/ 1466 h 1791"/>
                <a:gd name="T8" fmla="*/ 609 w 744"/>
                <a:gd name="T9" fmla="*/ 1791 h 1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" h="1791">
                  <a:moveTo>
                    <a:pt x="744" y="30"/>
                  </a:moveTo>
                  <a:cubicBezTo>
                    <a:pt x="636" y="49"/>
                    <a:pt x="192" y="0"/>
                    <a:pt x="96" y="146"/>
                  </a:cubicBezTo>
                  <a:cubicBezTo>
                    <a:pt x="0" y="292"/>
                    <a:pt x="108" y="683"/>
                    <a:pt x="167" y="903"/>
                  </a:cubicBezTo>
                  <a:cubicBezTo>
                    <a:pt x="225" y="1123"/>
                    <a:pt x="373" y="1318"/>
                    <a:pt x="447" y="1466"/>
                  </a:cubicBezTo>
                  <a:cubicBezTo>
                    <a:pt x="521" y="1614"/>
                    <a:pt x="576" y="1723"/>
                    <a:pt x="609" y="1791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3" name="Freeform 933"/>
            <p:cNvSpPr>
              <a:spLocks/>
            </p:cNvSpPr>
            <p:nvPr/>
          </p:nvSpPr>
          <p:spPr bwMode="auto">
            <a:xfrm>
              <a:off x="4560" y="2062"/>
              <a:ext cx="640" cy="1532"/>
            </a:xfrm>
            <a:custGeom>
              <a:avLst/>
              <a:gdLst>
                <a:gd name="T0" fmla="*/ 0 w 640"/>
                <a:gd name="T1" fmla="*/ 14 h 1532"/>
                <a:gd name="T2" fmla="*/ 377 w 640"/>
                <a:gd name="T3" fmla="*/ 81 h 1532"/>
                <a:gd name="T4" fmla="*/ 604 w 640"/>
                <a:gd name="T5" fmla="*/ 502 h 1532"/>
                <a:gd name="T6" fmla="*/ 593 w 640"/>
                <a:gd name="T7" fmla="*/ 827 h 1532"/>
                <a:gd name="T8" fmla="*/ 426 w 640"/>
                <a:gd name="T9" fmla="*/ 1019 h 1532"/>
                <a:gd name="T10" fmla="*/ 199 w 640"/>
                <a:gd name="T11" fmla="*/ 1167 h 1532"/>
                <a:gd name="T12" fmla="*/ 194 w 640"/>
                <a:gd name="T1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0" h="1532">
                  <a:moveTo>
                    <a:pt x="0" y="14"/>
                  </a:moveTo>
                  <a:cubicBezTo>
                    <a:pt x="63" y="25"/>
                    <a:pt x="277" y="0"/>
                    <a:pt x="377" y="81"/>
                  </a:cubicBezTo>
                  <a:cubicBezTo>
                    <a:pt x="477" y="162"/>
                    <a:pt x="568" y="378"/>
                    <a:pt x="604" y="502"/>
                  </a:cubicBezTo>
                  <a:cubicBezTo>
                    <a:pt x="640" y="626"/>
                    <a:pt x="623" y="740"/>
                    <a:pt x="593" y="827"/>
                  </a:cubicBezTo>
                  <a:cubicBezTo>
                    <a:pt x="564" y="913"/>
                    <a:pt x="492" y="963"/>
                    <a:pt x="426" y="1019"/>
                  </a:cubicBezTo>
                  <a:cubicBezTo>
                    <a:pt x="360" y="1076"/>
                    <a:pt x="238" y="1081"/>
                    <a:pt x="199" y="1167"/>
                  </a:cubicBezTo>
                  <a:cubicBezTo>
                    <a:pt x="161" y="1252"/>
                    <a:pt x="195" y="1456"/>
                    <a:pt x="194" y="1532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4" name="Freeform 934"/>
            <p:cNvSpPr>
              <a:spLocks/>
            </p:cNvSpPr>
            <p:nvPr/>
          </p:nvSpPr>
          <p:spPr bwMode="auto">
            <a:xfrm>
              <a:off x="991" y="2202"/>
              <a:ext cx="2323" cy="1296"/>
            </a:xfrm>
            <a:custGeom>
              <a:avLst/>
              <a:gdLst>
                <a:gd name="T0" fmla="*/ 2323 w 2323"/>
                <a:gd name="T1" fmla="*/ 41 h 1296"/>
                <a:gd name="T2" fmla="*/ 1015 w 2323"/>
                <a:gd name="T3" fmla="*/ 108 h 1296"/>
                <a:gd name="T4" fmla="*/ 173 w 2323"/>
                <a:gd name="T5" fmla="*/ 692 h 1296"/>
                <a:gd name="T6" fmla="*/ 0 w 2323"/>
                <a:gd name="T7" fmla="*/ 1296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3" h="1296">
                  <a:moveTo>
                    <a:pt x="2323" y="41"/>
                  </a:moveTo>
                  <a:cubicBezTo>
                    <a:pt x="2105" y="52"/>
                    <a:pt x="1373" y="0"/>
                    <a:pt x="1015" y="108"/>
                  </a:cubicBezTo>
                  <a:cubicBezTo>
                    <a:pt x="657" y="216"/>
                    <a:pt x="342" y="494"/>
                    <a:pt x="173" y="692"/>
                  </a:cubicBezTo>
                  <a:cubicBezTo>
                    <a:pt x="4" y="890"/>
                    <a:pt x="36" y="1170"/>
                    <a:pt x="0" y="1296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5" name="Freeform 935"/>
            <p:cNvSpPr>
              <a:spLocks/>
            </p:cNvSpPr>
            <p:nvPr/>
          </p:nvSpPr>
          <p:spPr bwMode="auto">
            <a:xfrm>
              <a:off x="1832" y="2205"/>
              <a:ext cx="1491" cy="1322"/>
            </a:xfrm>
            <a:custGeom>
              <a:avLst/>
              <a:gdLst>
                <a:gd name="T0" fmla="*/ 1491 w 1491"/>
                <a:gd name="T1" fmla="*/ 41 h 1322"/>
                <a:gd name="T2" fmla="*/ 647 w 1491"/>
                <a:gd name="T3" fmla="*/ 111 h 1322"/>
                <a:gd name="T4" fmla="*/ 110 w 1491"/>
                <a:gd name="T5" fmla="*/ 706 h 1322"/>
                <a:gd name="T6" fmla="*/ 0 w 1491"/>
                <a:gd name="T7" fmla="*/ 1322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1" h="1322">
                  <a:moveTo>
                    <a:pt x="1491" y="41"/>
                  </a:moveTo>
                  <a:cubicBezTo>
                    <a:pt x="1351" y="53"/>
                    <a:pt x="877" y="0"/>
                    <a:pt x="647" y="111"/>
                  </a:cubicBezTo>
                  <a:cubicBezTo>
                    <a:pt x="417" y="222"/>
                    <a:pt x="218" y="504"/>
                    <a:pt x="110" y="706"/>
                  </a:cubicBezTo>
                  <a:cubicBezTo>
                    <a:pt x="2" y="908"/>
                    <a:pt x="23" y="1193"/>
                    <a:pt x="0" y="1322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6" name="Freeform 936"/>
            <p:cNvSpPr>
              <a:spLocks/>
            </p:cNvSpPr>
            <p:nvPr/>
          </p:nvSpPr>
          <p:spPr bwMode="auto">
            <a:xfrm>
              <a:off x="2484" y="2217"/>
              <a:ext cx="842" cy="1514"/>
            </a:xfrm>
            <a:custGeom>
              <a:avLst/>
              <a:gdLst>
                <a:gd name="T0" fmla="*/ 842 w 842"/>
                <a:gd name="T1" fmla="*/ 33 h 1514"/>
                <a:gd name="T2" fmla="*/ 240 w 842"/>
                <a:gd name="T3" fmla="*/ 72 h 1514"/>
                <a:gd name="T4" fmla="*/ 35 w 842"/>
                <a:gd name="T5" fmla="*/ 468 h 1514"/>
                <a:gd name="T6" fmla="*/ 30 w 842"/>
                <a:gd name="T7" fmla="*/ 940 h 1514"/>
                <a:gd name="T8" fmla="*/ 138 w 842"/>
                <a:gd name="T9" fmla="*/ 1514 h 1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2" h="1514">
                  <a:moveTo>
                    <a:pt x="842" y="33"/>
                  </a:moveTo>
                  <a:cubicBezTo>
                    <a:pt x="742" y="40"/>
                    <a:pt x="374" y="0"/>
                    <a:pt x="240" y="72"/>
                  </a:cubicBezTo>
                  <a:cubicBezTo>
                    <a:pt x="106" y="144"/>
                    <a:pt x="70" y="324"/>
                    <a:pt x="35" y="468"/>
                  </a:cubicBezTo>
                  <a:cubicBezTo>
                    <a:pt x="0" y="613"/>
                    <a:pt x="13" y="766"/>
                    <a:pt x="30" y="940"/>
                  </a:cubicBezTo>
                  <a:cubicBezTo>
                    <a:pt x="47" y="1115"/>
                    <a:pt x="115" y="1395"/>
                    <a:pt x="138" y="1514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7" name="Freeform 937"/>
            <p:cNvSpPr>
              <a:spLocks/>
            </p:cNvSpPr>
            <p:nvPr/>
          </p:nvSpPr>
          <p:spPr bwMode="auto">
            <a:xfrm>
              <a:off x="3534" y="2249"/>
              <a:ext cx="1417" cy="1564"/>
            </a:xfrm>
            <a:custGeom>
              <a:avLst/>
              <a:gdLst>
                <a:gd name="T0" fmla="*/ 955 w 1417"/>
                <a:gd name="T1" fmla="*/ 1 h 1564"/>
                <a:gd name="T2" fmla="*/ 1355 w 1417"/>
                <a:gd name="T3" fmla="*/ 92 h 1564"/>
                <a:gd name="T4" fmla="*/ 1231 w 1417"/>
                <a:gd name="T5" fmla="*/ 554 h 1564"/>
                <a:gd name="T6" fmla="*/ 238 w 1417"/>
                <a:gd name="T7" fmla="*/ 995 h 1564"/>
                <a:gd name="T8" fmla="*/ 0 w 1417"/>
                <a:gd name="T9" fmla="*/ 1564 h 1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7" h="1564">
                  <a:moveTo>
                    <a:pt x="955" y="1"/>
                  </a:moveTo>
                  <a:cubicBezTo>
                    <a:pt x="1021" y="16"/>
                    <a:pt x="1309" y="0"/>
                    <a:pt x="1355" y="92"/>
                  </a:cubicBezTo>
                  <a:cubicBezTo>
                    <a:pt x="1401" y="184"/>
                    <a:pt x="1417" y="403"/>
                    <a:pt x="1231" y="554"/>
                  </a:cubicBezTo>
                  <a:cubicBezTo>
                    <a:pt x="1045" y="704"/>
                    <a:pt x="443" y="827"/>
                    <a:pt x="238" y="995"/>
                  </a:cubicBezTo>
                  <a:cubicBezTo>
                    <a:pt x="32" y="1164"/>
                    <a:pt x="49" y="1446"/>
                    <a:pt x="0" y="1564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8" name="Freeform 938"/>
            <p:cNvSpPr>
              <a:spLocks/>
            </p:cNvSpPr>
            <p:nvPr/>
          </p:nvSpPr>
          <p:spPr bwMode="auto">
            <a:xfrm>
              <a:off x="4257" y="2224"/>
              <a:ext cx="748" cy="1548"/>
            </a:xfrm>
            <a:custGeom>
              <a:avLst/>
              <a:gdLst>
                <a:gd name="T0" fmla="*/ 235 w 748"/>
                <a:gd name="T1" fmla="*/ 25 h 1548"/>
                <a:gd name="T2" fmla="*/ 659 w 748"/>
                <a:gd name="T3" fmla="*/ 91 h 1548"/>
                <a:gd name="T4" fmla="*/ 680 w 748"/>
                <a:gd name="T5" fmla="*/ 573 h 1548"/>
                <a:gd name="T6" fmla="*/ 254 w 748"/>
                <a:gd name="T7" fmla="*/ 893 h 1548"/>
                <a:gd name="T8" fmla="*/ 43 w 748"/>
                <a:gd name="T9" fmla="*/ 1177 h 1548"/>
                <a:gd name="T10" fmla="*/ 0 w 748"/>
                <a:gd name="T11" fmla="*/ 1548 h 1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8" h="1548">
                  <a:moveTo>
                    <a:pt x="235" y="25"/>
                  </a:moveTo>
                  <a:cubicBezTo>
                    <a:pt x="305" y="36"/>
                    <a:pt x="585" y="0"/>
                    <a:pt x="659" y="91"/>
                  </a:cubicBezTo>
                  <a:cubicBezTo>
                    <a:pt x="733" y="182"/>
                    <a:pt x="748" y="440"/>
                    <a:pt x="680" y="573"/>
                  </a:cubicBezTo>
                  <a:cubicBezTo>
                    <a:pt x="613" y="707"/>
                    <a:pt x="360" y="792"/>
                    <a:pt x="254" y="893"/>
                  </a:cubicBezTo>
                  <a:cubicBezTo>
                    <a:pt x="148" y="994"/>
                    <a:pt x="86" y="1068"/>
                    <a:pt x="43" y="1177"/>
                  </a:cubicBezTo>
                  <a:cubicBezTo>
                    <a:pt x="1" y="1287"/>
                    <a:pt x="9" y="1471"/>
                    <a:pt x="0" y="1548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79" name="Freeform 939"/>
            <p:cNvSpPr>
              <a:spLocks/>
            </p:cNvSpPr>
            <p:nvPr/>
          </p:nvSpPr>
          <p:spPr bwMode="auto">
            <a:xfrm>
              <a:off x="4480" y="2240"/>
              <a:ext cx="568" cy="1405"/>
            </a:xfrm>
            <a:custGeom>
              <a:avLst/>
              <a:gdLst>
                <a:gd name="T0" fmla="*/ 0 w 568"/>
                <a:gd name="T1" fmla="*/ 9 h 1405"/>
                <a:gd name="T2" fmla="*/ 427 w 568"/>
                <a:gd name="T3" fmla="*/ 45 h 1405"/>
                <a:gd name="T4" fmla="*/ 549 w 568"/>
                <a:gd name="T5" fmla="*/ 278 h 1405"/>
                <a:gd name="T6" fmla="*/ 506 w 568"/>
                <a:gd name="T7" fmla="*/ 669 h 1405"/>
                <a:gd name="T8" fmla="*/ 177 w 568"/>
                <a:gd name="T9" fmla="*/ 928 h 1405"/>
                <a:gd name="T10" fmla="*/ 193 w 568"/>
                <a:gd name="T11" fmla="*/ 1405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8" h="1405">
                  <a:moveTo>
                    <a:pt x="0" y="9"/>
                  </a:moveTo>
                  <a:cubicBezTo>
                    <a:pt x="71" y="15"/>
                    <a:pt x="336" y="0"/>
                    <a:pt x="427" y="45"/>
                  </a:cubicBezTo>
                  <a:cubicBezTo>
                    <a:pt x="518" y="90"/>
                    <a:pt x="536" y="174"/>
                    <a:pt x="549" y="278"/>
                  </a:cubicBezTo>
                  <a:cubicBezTo>
                    <a:pt x="563" y="382"/>
                    <a:pt x="568" y="561"/>
                    <a:pt x="506" y="669"/>
                  </a:cubicBezTo>
                  <a:cubicBezTo>
                    <a:pt x="444" y="777"/>
                    <a:pt x="229" y="805"/>
                    <a:pt x="177" y="928"/>
                  </a:cubicBezTo>
                  <a:cubicBezTo>
                    <a:pt x="125" y="1051"/>
                    <a:pt x="190" y="1306"/>
                    <a:pt x="193" y="1405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0" name="Freeform 940"/>
            <p:cNvSpPr>
              <a:spLocks/>
            </p:cNvSpPr>
            <p:nvPr/>
          </p:nvSpPr>
          <p:spPr bwMode="auto">
            <a:xfrm>
              <a:off x="1966" y="2291"/>
              <a:ext cx="1352" cy="1231"/>
            </a:xfrm>
            <a:custGeom>
              <a:avLst/>
              <a:gdLst>
                <a:gd name="T0" fmla="*/ 1352 w 1352"/>
                <a:gd name="T1" fmla="*/ 39 h 1231"/>
                <a:gd name="T2" fmla="*/ 590 w 1352"/>
                <a:gd name="T3" fmla="*/ 103 h 1231"/>
                <a:gd name="T4" fmla="*/ 100 w 1352"/>
                <a:gd name="T5" fmla="*/ 657 h 1231"/>
                <a:gd name="T6" fmla="*/ 0 w 1352"/>
                <a:gd name="T7" fmla="*/ 1231 h 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1231">
                  <a:moveTo>
                    <a:pt x="1352" y="39"/>
                  </a:moveTo>
                  <a:cubicBezTo>
                    <a:pt x="1225" y="50"/>
                    <a:pt x="799" y="0"/>
                    <a:pt x="590" y="103"/>
                  </a:cubicBezTo>
                  <a:cubicBezTo>
                    <a:pt x="381" y="206"/>
                    <a:pt x="199" y="470"/>
                    <a:pt x="100" y="657"/>
                  </a:cubicBezTo>
                  <a:cubicBezTo>
                    <a:pt x="2" y="845"/>
                    <a:pt x="21" y="1111"/>
                    <a:pt x="0" y="1231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1" name="Freeform 941"/>
            <p:cNvSpPr>
              <a:spLocks/>
            </p:cNvSpPr>
            <p:nvPr/>
          </p:nvSpPr>
          <p:spPr bwMode="auto">
            <a:xfrm>
              <a:off x="2639" y="2261"/>
              <a:ext cx="677" cy="1430"/>
            </a:xfrm>
            <a:custGeom>
              <a:avLst/>
              <a:gdLst>
                <a:gd name="T0" fmla="*/ 677 w 677"/>
                <a:gd name="T1" fmla="*/ 69 h 1430"/>
                <a:gd name="T2" fmla="*/ 242 w 677"/>
                <a:gd name="T3" fmla="*/ 69 h 1430"/>
                <a:gd name="T4" fmla="*/ 31 w 677"/>
                <a:gd name="T5" fmla="*/ 481 h 1430"/>
                <a:gd name="T6" fmla="*/ 53 w 677"/>
                <a:gd name="T7" fmla="*/ 1430 h 1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7" h="1430">
                  <a:moveTo>
                    <a:pt x="677" y="69"/>
                  </a:moveTo>
                  <a:cubicBezTo>
                    <a:pt x="605" y="69"/>
                    <a:pt x="350" y="0"/>
                    <a:pt x="242" y="69"/>
                  </a:cubicBezTo>
                  <a:cubicBezTo>
                    <a:pt x="134" y="138"/>
                    <a:pt x="63" y="254"/>
                    <a:pt x="31" y="481"/>
                  </a:cubicBezTo>
                  <a:cubicBezTo>
                    <a:pt x="0" y="707"/>
                    <a:pt x="49" y="1232"/>
                    <a:pt x="53" y="1430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2" name="Freeform 942"/>
            <p:cNvSpPr>
              <a:spLocks/>
            </p:cNvSpPr>
            <p:nvPr/>
          </p:nvSpPr>
          <p:spPr bwMode="auto">
            <a:xfrm>
              <a:off x="3000" y="2283"/>
              <a:ext cx="377" cy="1555"/>
            </a:xfrm>
            <a:custGeom>
              <a:avLst/>
              <a:gdLst>
                <a:gd name="T0" fmla="*/ 313 w 377"/>
                <a:gd name="T1" fmla="*/ 47 h 1555"/>
                <a:gd name="T2" fmla="*/ 48 w 377"/>
                <a:gd name="T3" fmla="*/ 93 h 1555"/>
                <a:gd name="T4" fmla="*/ 26 w 377"/>
                <a:gd name="T5" fmla="*/ 605 h 1555"/>
                <a:gd name="T6" fmla="*/ 123 w 377"/>
                <a:gd name="T7" fmla="*/ 864 h 1555"/>
                <a:gd name="T8" fmla="*/ 248 w 377"/>
                <a:gd name="T9" fmla="*/ 1083 h 1555"/>
                <a:gd name="T10" fmla="*/ 377 w 377"/>
                <a:gd name="T11" fmla="*/ 1555 h 1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7" h="1555">
                  <a:moveTo>
                    <a:pt x="313" y="47"/>
                  </a:moveTo>
                  <a:cubicBezTo>
                    <a:pt x="269" y="55"/>
                    <a:pt x="96" y="0"/>
                    <a:pt x="48" y="93"/>
                  </a:cubicBezTo>
                  <a:cubicBezTo>
                    <a:pt x="0" y="186"/>
                    <a:pt x="14" y="477"/>
                    <a:pt x="26" y="605"/>
                  </a:cubicBezTo>
                  <a:cubicBezTo>
                    <a:pt x="39" y="734"/>
                    <a:pt x="87" y="785"/>
                    <a:pt x="123" y="864"/>
                  </a:cubicBezTo>
                  <a:cubicBezTo>
                    <a:pt x="160" y="944"/>
                    <a:pt x="205" y="968"/>
                    <a:pt x="248" y="1083"/>
                  </a:cubicBezTo>
                  <a:cubicBezTo>
                    <a:pt x="290" y="1198"/>
                    <a:pt x="350" y="1457"/>
                    <a:pt x="377" y="1555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3" name="Freeform 943"/>
            <p:cNvSpPr>
              <a:spLocks/>
            </p:cNvSpPr>
            <p:nvPr/>
          </p:nvSpPr>
          <p:spPr bwMode="auto">
            <a:xfrm>
              <a:off x="3042" y="2295"/>
              <a:ext cx="1053" cy="1477"/>
            </a:xfrm>
            <a:custGeom>
              <a:avLst/>
              <a:gdLst>
                <a:gd name="T0" fmla="*/ 283 w 1053"/>
                <a:gd name="T1" fmla="*/ 38 h 1477"/>
                <a:gd name="T2" fmla="*/ 38 w 1053"/>
                <a:gd name="T3" fmla="*/ 76 h 1477"/>
                <a:gd name="T4" fmla="*/ 54 w 1053"/>
                <a:gd name="T5" fmla="*/ 497 h 1477"/>
                <a:gd name="T6" fmla="*/ 340 w 1053"/>
                <a:gd name="T7" fmla="*/ 771 h 1477"/>
                <a:gd name="T8" fmla="*/ 713 w 1053"/>
                <a:gd name="T9" fmla="*/ 1005 h 1477"/>
                <a:gd name="T10" fmla="*/ 918 w 1053"/>
                <a:gd name="T11" fmla="*/ 1198 h 1477"/>
                <a:gd name="T12" fmla="*/ 1053 w 1053"/>
                <a:gd name="T13" fmla="*/ 1477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53" h="1477">
                  <a:moveTo>
                    <a:pt x="283" y="38"/>
                  </a:moveTo>
                  <a:cubicBezTo>
                    <a:pt x="242" y="44"/>
                    <a:pt x="76" y="0"/>
                    <a:pt x="38" y="76"/>
                  </a:cubicBezTo>
                  <a:cubicBezTo>
                    <a:pt x="0" y="152"/>
                    <a:pt x="4" y="381"/>
                    <a:pt x="54" y="497"/>
                  </a:cubicBezTo>
                  <a:cubicBezTo>
                    <a:pt x="105" y="613"/>
                    <a:pt x="231" y="687"/>
                    <a:pt x="340" y="771"/>
                  </a:cubicBezTo>
                  <a:cubicBezTo>
                    <a:pt x="450" y="856"/>
                    <a:pt x="617" y="934"/>
                    <a:pt x="713" y="1005"/>
                  </a:cubicBezTo>
                  <a:cubicBezTo>
                    <a:pt x="809" y="1076"/>
                    <a:pt x="861" y="1119"/>
                    <a:pt x="918" y="1198"/>
                  </a:cubicBezTo>
                  <a:cubicBezTo>
                    <a:pt x="975" y="1276"/>
                    <a:pt x="1025" y="1419"/>
                    <a:pt x="1053" y="1477"/>
                  </a:cubicBezTo>
                </a:path>
              </a:pathLst>
            </a:custGeom>
            <a:noFill/>
            <a:ln w="12700" cmpd="sng">
              <a:solidFill>
                <a:srgbClr val="00CC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4" name="Freeform 944"/>
            <p:cNvSpPr>
              <a:spLocks/>
            </p:cNvSpPr>
            <p:nvPr/>
          </p:nvSpPr>
          <p:spPr bwMode="auto">
            <a:xfrm>
              <a:off x="2762" y="2394"/>
              <a:ext cx="570" cy="1307"/>
            </a:xfrm>
            <a:custGeom>
              <a:avLst/>
              <a:gdLst>
                <a:gd name="T0" fmla="*/ 570 w 570"/>
                <a:gd name="T1" fmla="*/ 17 h 1307"/>
                <a:gd name="T2" fmla="*/ 178 w 570"/>
                <a:gd name="T3" fmla="*/ 94 h 1307"/>
                <a:gd name="T4" fmla="*/ 38 w 570"/>
                <a:gd name="T5" fmla="*/ 581 h 1307"/>
                <a:gd name="T6" fmla="*/ 0 w 570"/>
                <a:gd name="T7" fmla="*/ 1307 h 1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0" h="1307">
                  <a:moveTo>
                    <a:pt x="570" y="17"/>
                  </a:moveTo>
                  <a:cubicBezTo>
                    <a:pt x="505" y="30"/>
                    <a:pt x="267" y="0"/>
                    <a:pt x="178" y="94"/>
                  </a:cubicBezTo>
                  <a:cubicBezTo>
                    <a:pt x="89" y="188"/>
                    <a:pt x="68" y="379"/>
                    <a:pt x="38" y="581"/>
                  </a:cubicBezTo>
                  <a:cubicBezTo>
                    <a:pt x="8" y="783"/>
                    <a:pt x="8" y="1156"/>
                    <a:pt x="0" y="1307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5" name="Freeform 945"/>
            <p:cNvSpPr>
              <a:spLocks/>
            </p:cNvSpPr>
            <p:nvPr/>
          </p:nvSpPr>
          <p:spPr bwMode="auto">
            <a:xfrm>
              <a:off x="2930" y="2401"/>
              <a:ext cx="517" cy="1437"/>
            </a:xfrm>
            <a:custGeom>
              <a:avLst/>
              <a:gdLst>
                <a:gd name="T0" fmla="*/ 390 w 517"/>
                <a:gd name="T1" fmla="*/ 10 h 1437"/>
                <a:gd name="T2" fmla="*/ 42 w 517"/>
                <a:gd name="T3" fmla="*/ 71 h 1437"/>
                <a:gd name="T4" fmla="*/ 139 w 517"/>
                <a:gd name="T5" fmla="*/ 437 h 1437"/>
                <a:gd name="T6" fmla="*/ 377 w 517"/>
                <a:gd name="T7" fmla="*/ 772 h 1437"/>
                <a:gd name="T8" fmla="*/ 517 w 517"/>
                <a:gd name="T9" fmla="*/ 1437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7" h="1437">
                  <a:moveTo>
                    <a:pt x="390" y="10"/>
                  </a:moveTo>
                  <a:cubicBezTo>
                    <a:pt x="332" y="20"/>
                    <a:pt x="84" y="0"/>
                    <a:pt x="42" y="71"/>
                  </a:cubicBezTo>
                  <a:cubicBezTo>
                    <a:pt x="0" y="142"/>
                    <a:pt x="83" y="320"/>
                    <a:pt x="139" y="437"/>
                  </a:cubicBezTo>
                  <a:cubicBezTo>
                    <a:pt x="195" y="554"/>
                    <a:pt x="314" y="605"/>
                    <a:pt x="377" y="772"/>
                  </a:cubicBezTo>
                  <a:cubicBezTo>
                    <a:pt x="440" y="939"/>
                    <a:pt x="488" y="1298"/>
                    <a:pt x="517" y="1437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6" name="Freeform 946"/>
            <p:cNvSpPr>
              <a:spLocks/>
            </p:cNvSpPr>
            <p:nvPr/>
          </p:nvSpPr>
          <p:spPr bwMode="auto">
            <a:xfrm>
              <a:off x="4115" y="2388"/>
              <a:ext cx="550" cy="1394"/>
            </a:xfrm>
            <a:custGeom>
              <a:avLst/>
              <a:gdLst>
                <a:gd name="T0" fmla="*/ 212 w 611"/>
                <a:gd name="T1" fmla="*/ 22 h 1648"/>
                <a:gd name="T2" fmla="*/ 542 w 611"/>
                <a:gd name="T3" fmla="*/ 58 h 1648"/>
                <a:gd name="T4" fmla="*/ 548 w 611"/>
                <a:gd name="T5" fmla="*/ 370 h 1648"/>
                <a:gd name="T6" fmla="*/ 164 w 611"/>
                <a:gd name="T7" fmla="*/ 664 h 1648"/>
                <a:gd name="T8" fmla="*/ 20 w 611"/>
                <a:gd name="T9" fmla="*/ 1072 h 1648"/>
                <a:gd name="T10" fmla="*/ 44 w 611"/>
                <a:gd name="T11" fmla="*/ 1648 h 1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1" h="1648">
                  <a:moveTo>
                    <a:pt x="212" y="22"/>
                  </a:moveTo>
                  <a:cubicBezTo>
                    <a:pt x="267" y="28"/>
                    <a:pt x="486" y="0"/>
                    <a:pt x="542" y="58"/>
                  </a:cubicBezTo>
                  <a:cubicBezTo>
                    <a:pt x="598" y="116"/>
                    <a:pt x="611" y="269"/>
                    <a:pt x="548" y="370"/>
                  </a:cubicBezTo>
                  <a:cubicBezTo>
                    <a:pt x="485" y="471"/>
                    <a:pt x="252" y="547"/>
                    <a:pt x="164" y="664"/>
                  </a:cubicBezTo>
                  <a:cubicBezTo>
                    <a:pt x="76" y="781"/>
                    <a:pt x="40" y="908"/>
                    <a:pt x="20" y="1072"/>
                  </a:cubicBezTo>
                  <a:cubicBezTo>
                    <a:pt x="0" y="1236"/>
                    <a:pt x="39" y="1528"/>
                    <a:pt x="44" y="1648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7" name="Freeform 947"/>
            <p:cNvSpPr>
              <a:spLocks/>
            </p:cNvSpPr>
            <p:nvPr/>
          </p:nvSpPr>
          <p:spPr bwMode="auto">
            <a:xfrm>
              <a:off x="4317" y="2363"/>
              <a:ext cx="985" cy="830"/>
            </a:xfrm>
            <a:custGeom>
              <a:avLst/>
              <a:gdLst>
                <a:gd name="T0" fmla="*/ 0 w 1095"/>
                <a:gd name="T1" fmla="*/ 45 h 981"/>
                <a:gd name="T2" fmla="*/ 438 w 1095"/>
                <a:gd name="T3" fmla="*/ 45 h 981"/>
                <a:gd name="T4" fmla="*/ 996 w 1095"/>
                <a:gd name="T5" fmla="*/ 105 h 981"/>
                <a:gd name="T6" fmla="*/ 1032 w 1095"/>
                <a:gd name="T7" fmla="*/ 675 h 981"/>
                <a:gd name="T8" fmla="*/ 822 w 1095"/>
                <a:gd name="T9" fmla="*/ 981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5" h="981">
                  <a:moveTo>
                    <a:pt x="0" y="45"/>
                  </a:moveTo>
                  <a:cubicBezTo>
                    <a:pt x="73" y="45"/>
                    <a:pt x="272" y="35"/>
                    <a:pt x="438" y="45"/>
                  </a:cubicBezTo>
                  <a:cubicBezTo>
                    <a:pt x="604" y="55"/>
                    <a:pt x="897" y="0"/>
                    <a:pt x="996" y="105"/>
                  </a:cubicBezTo>
                  <a:cubicBezTo>
                    <a:pt x="1095" y="210"/>
                    <a:pt x="1061" y="529"/>
                    <a:pt x="1032" y="675"/>
                  </a:cubicBezTo>
                  <a:cubicBezTo>
                    <a:pt x="1003" y="821"/>
                    <a:pt x="866" y="917"/>
                    <a:pt x="822" y="981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8" name="Freeform 948"/>
            <p:cNvSpPr>
              <a:spLocks/>
            </p:cNvSpPr>
            <p:nvPr/>
          </p:nvSpPr>
          <p:spPr bwMode="auto">
            <a:xfrm>
              <a:off x="4448" y="2548"/>
              <a:ext cx="561" cy="655"/>
            </a:xfrm>
            <a:custGeom>
              <a:avLst/>
              <a:gdLst>
                <a:gd name="T0" fmla="*/ 0 w 561"/>
                <a:gd name="T1" fmla="*/ 40 h 655"/>
                <a:gd name="T2" fmla="*/ 333 w 561"/>
                <a:gd name="T3" fmla="*/ 41 h 655"/>
                <a:gd name="T4" fmla="*/ 528 w 561"/>
                <a:gd name="T5" fmla="*/ 284 h 655"/>
                <a:gd name="T6" fmla="*/ 533 w 561"/>
                <a:gd name="T7" fmla="*/ 655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1" h="655">
                  <a:moveTo>
                    <a:pt x="0" y="40"/>
                  </a:moveTo>
                  <a:cubicBezTo>
                    <a:pt x="55" y="40"/>
                    <a:pt x="245" y="0"/>
                    <a:pt x="333" y="41"/>
                  </a:cubicBezTo>
                  <a:cubicBezTo>
                    <a:pt x="421" y="82"/>
                    <a:pt x="494" y="182"/>
                    <a:pt x="528" y="284"/>
                  </a:cubicBezTo>
                  <a:cubicBezTo>
                    <a:pt x="561" y="387"/>
                    <a:pt x="532" y="578"/>
                    <a:pt x="533" y="655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89" name="Freeform 949"/>
            <p:cNvSpPr>
              <a:spLocks/>
            </p:cNvSpPr>
            <p:nvPr/>
          </p:nvSpPr>
          <p:spPr bwMode="auto">
            <a:xfrm>
              <a:off x="4414" y="2564"/>
              <a:ext cx="458" cy="1167"/>
            </a:xfrm>
            <a:custGeom>
              <a:avLst/>
              <a:gdLst>
                <a:gd name="T0" fmla="*/ 6 w 458"/>
                <a:gd name="T1" fmla="*/ 22 h 1167"/>
                <a:gd name="T2" fmla="*/ 383 w 458"/>
                <a:gd name="T3" fmla="*/ 46 h 1167"/>
                <a:gd name="T4" fmla="*/ 400 w 458"/>
                <a:gd name="T5" fmla="*/ 299 h 1167"/>
                <a:gd name="T6" fmla="*/ 32 w 458"/>
                <a:gd name="T7" fmla="*/ 533 h 1167"/>
                <a:gd name="T8" fmla="*/ 205 w 458"/>
                <a:gd name="T9" fmla="*/ 1167 h 1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8" h="1167">
                  <a:moveTo>
                    <a:pt x="6" y="22"/>
                  </a:moveTo>
                  <a:cubicBezTo>
                    <a:pt x="69" y="26"/>
                    <a:pt x="317" y="0"/>
                    <a:pt x="383" y="46"/>
                  </a:cubicBezTo>
                  <a:cubicBezTo>
                    <a:pt x="449" y="92"/>
                    <a:pt x="458" y="218"/>
                    <a:pt x="400" y="299"/>
                  </a:cubicBezTo>
                  <a:cubicBezTo>
                    <a:pt x="341" y="381"/>
                    <a:pt x="65" y="388"/>
                    <a:pt x="32" y="533"/>
                  </a:cubicBezTo>
                  <a:cubicBezTo>
                    <a:pt x="0" y="677"/>
                    <a:pt x="169" y="1035"/>
                    <a:pt x="205" y="1167"/>
                  </a:cubicBezTo>
                </a:path>
              </a:pathLst>
            </a:custGeom>
            <a:noFill/>
            <a:ln w="12700" cap="flat" cmpd="sng">
              <a:solidFill>
                <a:srgbClr val="00CCFF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0" name="Freeform 950"/>
            <p:cNvSpPr>
              <a:spLocks/>
            </p:cNvSpPr>
            <p:nvPr/>
          </p:nvSpPr>
          <p:spPr bwMode="auto">
            <a:xfrm>
              <a:off x="2729" y="1912"/>
              <a:ext cx="1901" cy="1774"/>
            </a:xfrm>
            <a:custGeom>
              <a:avLst/>
              <a:gdLst>
                <a:gd name="T0" fmla="*/ 1901 w 1901"/>
                <a:gd name="T1" fmla="*/ 0 h 1774"/>
                <a:gd name="T2" fmla="*/ 864 w 1901"/>
                <a:gd name="T3" fmla="*/ 190 h 1774"/>
                <a:gd name="T4" fmla="*/ 227 w 1901"/>
                <a:gd name="T5" fmla="*/ 667 h 1774"/>
                <a:gd name="T6" fmla="*/ 0 w 1901"/>
                <a:gd name="T7" fmla="*/ 1774 h 1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01" h="1774">
                  <a:moveTo>
                    <a:pt x="1901" y="0"/>
                  </a:moveTo>
                  <a:cubicBezTo>
                    <a:pt x="1729" y="32"/>
                    <a:pt x="1143" y="79"/>
                    <a:pt x="864" y="190"/>
                  </a:cubicBezTo>
                  <a:cubicBezTo>
                    <a:pt x="585" y="301"/>
                    <a:pt x="371" y="403"/>
                    <a:pt x="227" y="667"/>
                  </a:cubicBezTo>
                  <a:cubicBezTo>
                    <a:pt x="83" y="931"/>
                    <a:pt x="48" y="1543"/>
                    <a:pt x="0" y="1774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1" name="Freeform 951"/>
            <p:cNvSpPr>
              <a:spLocks/>
            </p:cNvSpPr>
            <p:nvPr/>
          </p:nvSpPr>
          <p:spPr bwMode="auto">
            <a:xfrm>
              <a:off x="3327" y="1914"/>
              <a:ext cx="1305" cy="1919"/>
            </a:xfrm>
            <a:custGeom>
              <a:avLst/>
              <a:gdLst>
                <a:gd name="T0" fmla="*/ 1305 w 1305"/>
                <a:gd name="T1" fmla="*/ 0 h 1919"/>
                <a:gd name="T2" fmla="*/ 390 w 1305"/>
                <a:gd name="T3" fmla="*/ 188 h 1919"/>
                <a:gd name="T4" fmla="*/ 61 w 1305"/>
                <a:gd name="T5" fmla="*/ 802 h 1919"/>
                <a:gd name="T6" fmla="*/ 23 w 1305"/>
                <a:gd name="T7" fmla="*/ 1919 h 1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5" h="1919">
                  <a:moveTo>
                    <a:pt x="1305" y="0"/>
                  </a:moveTo>
                  <a:cubicBezTo>
                    <a:pt x="1153" y="31"/>
                    <a:pt x="597" y="54"/>
                    <a:pt x="390" y="188"/>
                  </a:cubicBezTo>
                  <a:cubicBezTo>
                    <a:pt x="183" y="322"/>
                    <a:pt x="122" y="514"/>
                    <a:pt x="61" y="802"/>
                  </a:cubicBezTo>
                  <a:cubicBezTo>
                    <a:pt x="0" y="1091"/>
                    <a:pt x="31" y="1686"/>
                    <a:pt x="23" y="1919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2" name="Freeform 952"/>
            <p:cNvSpPr>
              <a:spLocks/>
            </p:cNvSpPr>
            <p:nvPr/>
          </p:nvSpPr>
          <p:spPr bwMode="auto">
            <a:xfrm>
              <a:off x="2863" y="2165"/>
              <a:ext cx="1755" cy="1551"/>
            </a:xfrm>
            <a:custGeom>
              <a:avLst/>
              <a:gdLst>
                <a:gd name="T0" fmla="*/ 1755 w 1755"/>
                <a:gd name="T1" fmla="*/ 0 h 1551"/>
                <a:gd name="T2" fmla="*/ 793 w 1755"/>
                <a:gd name="T3" fmla="*/ 166 h 1551"/>
                <a:gd name="T4" fmla="*/ 208 w 1755"/>
                <a:gd name="T5" fmla="*/ 583 h 1551"/>
                <a:gd name="T6" fmla="*/ 0 w 1755"/>
                <a:gd name="T7" fmla="*/ 1551 h 1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5" h="1551">
                  <a:moveTo>
                    <a:pt x="1755" y="0"/>
                  </a:moveTo>
                  <a:cubicBezTo>
                    <a:pt x="1595" y="28"/>
                    <a:pt x="1051" y="69"/>
                    <a:pt x="793" y="166"/>
                  </a:cubicBezTo>
                  <a:cubicBezTo>
                    <a:pt x="535" y="263"/>
                    <a:pt x="340" y="352"/>
                    <a:pt x="208" y="583"/>
                  </a:cubicBezTo>
                  <a:cubicBezTo>
                    <a:pt x="76" y="814"/>
                    <a:pt x="44" y="1349"/>
                    <a:pt x="0" y="1551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3" name="Freeform 953"/>
            <p:cNvSpPr>
              <a:spLocks/>
            </p:cNvSpPr>
            <p:nvPr/>
          </p:nvSpPr>
          <p:spPr bwMode="auto">
            <a:xfrm>
              <a:off x="3762" y="2168"/>
              <a:ext cx="895" cy="1720"/>
            </a:xfrm>
            <a:custGeom>
              <a:avLst/>
              <a:gdLst>
                <a:gd name="T0" fmla="*/ 863 w 895"/>
                <a:gd name="T1" fmla="*/ 0 h 1720"/>
                <a:gd name="T2" fmla="*/ 382 w 895"/>
                <a:gd name="T3" fmla="*/ 122 h 1720"/>
                <a:gd name="T4" fmla="*/ 52 w 895"/>
                <a:gd name="T5" fmla="*/ 548 h 1720"/>
                <a:gd name="T6" fmla="*/ 68 w 895"/>
                <a:gd name="T7" fmla="*/ 1142 h 1720"/>
                <a:gd name="T8" fmla="*/ 317 w 895"/>
                <a:gd name="T9" fmla="*/ 1502 h 1720"/>
                <a:gd name="T10" fmla="*/ 895 w 895"/>
                <a:gd name="T11" fmla="*/ 1720 h 1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5" h="1720">
                  <a:moveTo>
                    <a:pt x="863" y="0"/>
                  </a:moveTo>
                  <a:cubicBezTo>
                    <a:pt x="783" y="20"/>
                    <a:pt x="517" y="31"/>
                    <a:pt x="382" y="122"/>
                  </a:cubicBezTo>
                  <a:cubicBezTo>
                    <a:pt x="247" y="213"/>
                    <a:pt x="104" y="378"/>
                    <a:pt x="52" y="548"/>
                  </a:cubicBezTo>
                  <a:cubicBezTo>
                    <a:pt x="0" y="718"/>
                    <a:pt x="24" y="983"/>
                    <a:pt x="68" y="1142"/>
                  </a:cubicBezTo>
                  <a:cubicBezTo>
                    <a:pt x="113" y="1301"/>
                    <a:pt x="179" y="1405"/>
                    <a:pt x="317" y="1502"/>
                  </a:cubicBezTo>
                  <a:cubicBezTo>
                    <a:pt x="455" y="1598"/>
                    <a:pt x="774" y="1674"/>
                    <a:pt x="895" y="1720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4" name="Freeform 954"/>
            <p:cNvSpPr>
              <a:spLocks/>
            </p:cNvSpPr>
            <p:nvPr/>
          </p:nvSpPr>
          <p:spPr bwMode="auto">
            <a:xfrm>
              <a:off x="4015" y="2328"/>
              <a:ext cx="631" cy="1459"/>
            </a:xfrm>
            <a:custGeom>
              <a:avLst/>
              <a:gdLst>
                <a:gd name="T0" fmla="*/ 599 w 631"/>
                <a:gd name="T1" fmla="*/ 0 h 1459"/>
                <a:gd name="T2" fmla="*/ 296 w 631"/>
                <a:gd name="T3" fmla="*/ 68 h 1459"/>
                <a:gd name="T4" fmla="*/ 53 w 631"/>
                <a:gd name="T5" fmla="*/ 388 h 1459"/>
                <a:gd name="T6" fmla="*/ 26 w 631"/>
                <a:gd name="T7" fmla="*/ 845 h 1459"/>
                <a:gd name="T8" fmla="*/ 210 w 631"/>
                <a:gd name="T9" fmla="*/ 1190 h 1459"/>
                <a:gd name="T10" fmla="*/ 631 w 631"/>
                <a:gd name="T11" fmla="*/ 1459 h 1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1" h="1459">
                  <a:moveTo>
                    <a:pt x="599" y="0"/>
                  </a:moveTo>
                  <a:cubicBezTo>
                    <a:pt x="549" y="11"/>
                    <a:pt x="387" y="3"/>
                    <a:pt x="296" y="68"/>
                  </a:cubicBezTo>
                  <a:cubicBezTo>
                    <a:pt x="205" y="133"/>
                    <a:pt x="98" y="258"/>
                    <a:pt x="53" y="388"/>
                  </a:cubicBezTo>
                  <a:cubicBezTo>
                    <a:pt x="8" y="517"/>
                    <a:pt x="0" y="711"/>
                    <a:pt x="26" y="845"/>
                  </a:cubicBezTo>
                  <a:cubicBezTo>
                    <a:pt x="52" y="978"/>
                    <a:pt x="109" y="1088"/>
                    <a:pt x="210" y="1190"/>
                  </a:cubicBezTo>
                  <a:cubicBezTo>
                    <a:pt x="311" y="1292"/>
                    <a:pt x="543" y="1403"/>
                    <a:pt x="631" y="1459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5" name="Freeform 955"/>
            <p:cNvSpPr>
              <a:spLocks/>
            </p:cNvSpPr>
            <p:nvPr/>
          </p:nvSpPr>
          <p:spPr bwMode="auto">
            <a:xfrm>
              <a:off x="4230" y="2495"/>
              <a:ext cx="416" cy="1201"/>
            </a:xfrm>
            <a:custGeom>
              <a:avLst/>
              <a:gdLst>
                <a:gd name="T0" fmla="*/ 388 w 416"/>
                <a:gd name="T1" fmla="*/ 0 h 1201"/>
                <a:gd name="T2" fmla="*/ 211 w 416"/>
                <a:gd name="T3" fmla="*/ 48 h 1201"/>
                <a:gd name="T4" fmla="*/ 49 w 416"/>
                <a:gd name="T5" fmla="*/ 261 h 1201"/>
                <a:gd name="T6" fmla="*/ 11 w 416"/>
                <a:gd name="T7" fmla="*/ 581 h 1201"/>
                <a:gd name="T8" fmla="*/ 113 w 416"/>
                <a:gd name="T9" fmla="*/ 911 h 1201"/>
                <a:gd name="T10" fmla="*/ 416 w 416"/>
                <a:gd name="T11" fmla="*/ 1201 h 1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1201">
                  <a:moveTo>
                    <a:pt x="388" y="0"/>
                  </a:moveTo>
                  <a:cubicBezTo>
                    <a:pt x="359" y="8"/>
                    <a:pt x="268" y="4"/>
                    <a:pt x="211" y="48"/>
                  </a:cubicBezTo>
                  <a:cubicBezTo>
                    <a:pt x="154" y="92"/>
                    <a:pt x="82" y="172"/>
                    <a:pt x="49" y="261"/>
                  </a:cubicBezTo>
                  <a:cubicBezTo>
                    <a:pt x="15" y="350"/>
                    <a:pt x="0" y="473"/>
                    <a:pt x="11" y="581"/>
                  </a:cubicBezTo>
                  <a:cubicBezTo>
                    <a:pt x="22" y="690"/>
                    <a:pt x="46" y="808"/>
                    <a:pt x="113" y="911"/>
                  </a:cubicBezTo>
                  <a:cubicBezTo>
                    <a:pt x="181" y="1015"/>
                    <a:pt x="353" y="1141"/>
                    <a:pt x="416" y="1201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6" name="Freeform 956"/>
            <p:cNvSpPr>
              <a:spLocks/>
            </p:cNvSpPr>
            <p:nvPr/>
          </p:nvSpPr>
          <p:spPr bwMode="auto">
            <a:xfrm>
              <a:off x="4380" y="2668"/>
              <a:ext cx="299" cy="941"/>
            </a:xfrm>
            <a:custGeom>
              <a:avLst/>
              <a:gdLst>
                <a:gd name="T0" fmla="*/ 244 w 299"/>
                <a:gd name="T1" fmla="*/ 0 h 941"/>
                <a:gd name="T2" fmla="*/ 83 w 299"/>
                <a:gd name="T3" fmla="*/ 49 h 941"/>
                <a:gd name="T4" fmla="*/ 2 w 299"/>
                <a:gd name="T5" fmla="*/ 292 h 941"/>
                <a:gd name="T6" fmla="*/ 72 w 299"/>
                <a:gd name="T7" fmla="*/ 596 h 941"/>
                <a:gd name="T8" fmla="*/ 299 w 299"/>
                <a:gd name="T9" fmla="*/ 941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9" h="941">
                  <a:moveTo>
                    <a:pt x="244" y="0"/>
                  </a:moveTo>
                  <a:cubicBezTo>
                    <a:pt x="218" y="8"/>
                    <a:pt x="123" y="0"/>
                    <a:pt x="83" y="49"/>
                  </a:cubicBezTo>
                  <a:cubicBezTo>
                    <a:pt x="43" y="98"/>
                    <a:pt x="4" y="201"/>
                    <a:pt x="2" y="292"/>
                  </a:cubicBezTo>
                  <a:cubicBezTo>
                    <a:pt x="0" y="383"/>
                    <a:pt x="23" y="488"/>
                    <a:pt x="72" y="596"/>
                  </a:cubicBezTo>
                  <a:cubicBezTo>
                    <a:pt x="122" y="704"/>
                    <a:pt x="252" y="869"/>
                    <a:pt x="299" y="941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7" name="Freeform 957"/>
            <p:cNvSpPr>
              <a:spLocks/>
            </p:cNvSpPr>
            <p:nvPr/>
          </p:nvSpPr>
          <p:spPr bwMode="auto">
            <a:xfrm>
              <a:off x="4500" y="2819"/>
              <a:ext cx="270" cy="765"/>
            </a:xfrm>
            <a:custGeom>
              <a:avLst/>
              <a:gdLst>
                <a:gd name="T0" fmla="*/ 134 w 270"/>
                <a:gd name="T1" fmla="*/ 8 h 765"/>
                <a:gd name="T2" fmla="*/ 22 w 270"/>
                <a:gd name="T3" fmla="*/ 49 h 765"/>
                <a:gd name="T4" fmla="*/ 22 w 270"/>
                <a:gd name="T5" fmla="*/ 303 h 765"/>
                <a:gd name="T6" fmla="*/ 151 w 270"/>
                <a:gd name="T7" fmla="*/ 531 h 765"/>
                <a:gd name="T8" fmla="*/ 270 w 270"/>
                <a:gd name="T9" fmla="*/ 765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765">
                  <a:moveTo>
                    <a:pt x="134" y="8"/>
                  </a:moveTo>
                  <a:cubicBezTo>
                    <a:pt x="115" y="15"/>
                    <a:pt x="41" y="0"/>
                    <a:pt x="22" y="49"/>
                  </a:cubicBezTo>
                  <a:cubicBezTo>
                    <a:pt x="3" y="98"/>
                    <a:pt x="0" y="222"/>
                    <a:pt x="22" y="303"/>
                  </a:cubicBezTo>
                  <a:cubicBezTo>
                    <a:pt x="43" y="383"/>
                    <a:pt x="110" y="454"/>
                    <a:pt x="151" y="531"/>
                  </a:cubicBezTo>
                  <a:cubicBezTo>
                    <a:pt x="193" y="608"/>
                    <a:pt x="246" y="717"/>
                    <a:pt x="270" y="765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8" name="Freeform 958"/>
            <p:cNvSpPr>
              <a:spLocks/>
            </p:cNvSpPr>
            <p:nvPr/>
          </p:nvSpPr>
          <p:spPr bwMode="auto">
            <a:xfrm>
              <a:off x="4169" y="2322"/>
              <a:ext cx="666" cy="1028"/>
            </a:xfrm>
            <a:custGeom>
              <a:avLst/>
              <a:gdLst>
                <a:gd name="T0" fmla="*/ 452 w 666"/>
                <a:gd name="T1" fmla="*/ 12 h 1028"/>
                <a:gd name="T2" fmla="*/ 164 w 666"/>
                <a:gd name="T3" fmla="*/ 79 h 1028"/>
                <a:gd name="T4" fmla="*/ 1 w 666"/>
                <a:gd name="T5" fmla="*/ 489 h 1028"/>
                <a:gd name="T6" fmla="*/ 158 w 666"/>
                <a:gd name="T7" fmla="*/ 921 h 1028"/>
                <a:gd name="T8" fmla="*/ 666 w 666"/>
                <a:gd name="T9" fmla="*/ 1028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6" h="1028">
                  <a:moveTo>
                    <a:pt x="452" y="12"/>
                  </a:moveTo>
                  <a:cubicBezTo>
                    <a:pt x="404" y="23"/>
                    <a:pt x="239" y="0"/>
                    <a:pt x="164" y="79"/>
                  </a:cubicBezTo>
                  <a:cubicBezTo>
                    <a:pt x="89" y="158"/>
                    <a:pt x="2" y="349"/>
                    <a:pt x="1" y="489"/>
                  </a:cubicBezTo>
                  <a:cubicBezTo>
                    <a:pt x="0" y="630"/>
                    <a:pt x="48" y="832"/>
                    <a:pt x="158" y="921"/>
                  </a:cubicBezTo>
                  <a:cubicBezTo>
                    <a:pt x="269" y="1011"/>
                    <a:pt x="581" y="1010"/>
                    <a:pt x="666" y="1028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799" name="Freeform 959"/>
            <p:cNvSpPr>
              <a:spLocks/>
            </p:cNvSpPr>
            <p:nvPr/>
          </p:nvSpPr>
          <p:spPr bwMode="auto">
            <a:xfrm>
              <a:off x="4293" y="2502"/>
              <a:ext cx="558" cy="777"/>
            </a:xfrm>
            <a:custGeom>
              <a:avLst/>
              <a:gdLst>
                <a:gd name="T0" fmla="*/ 331 w 558"/>
                <a:gd name="T1" fmla="*/ 0 h 777"/>
                <a:gd name="T2" fmla="*/ 94 w 558"/>
                <a:gd name="T3" fmla="*/ 97 h 777"/>
                <a:gd name="T4" fmla="*/ 23 w 558"/>
                <a:gd name="T5" fmla="*/ 401 h 777"/>
                <a:gd name="T6" fmla="*/ 234 w 558"/>
                <a:gd name="T7" fmla="*/ 701 h 777"/>
                <a:gd name="T8" fmla="*/ 558 w 558"/>
                <a:gd name="T9" fmla="*/ 777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8" h="777">
                  <a:moveTo>
                    <a:pt x="331" y="0"/>
                  </a:moveTo>
                  <a:cubicBezTo>
                    <a:pt x="292" y="16"/>
                    <a:pt x="145" y="30"/>
                    <a:pt x="94" y="97"/>
                  </a:cubicBezTo>
                  <a:cubicBezTo>
                    <a:pt x="43" y="164"/>
                    <a:pt x="0" y="301"/>
                    <a:pt x="23" y="401"/>
                  </a:cubicBezTo>
                  <a:cubicBezTo>
                    <a:pt x="47" y="502"/>
                    <a:pt x="145" y="638"/>
                    <a:pt x="234" y="701"/>
                  </a:cubicBezTo>
                  <a:cubicBezTo>
                    <a:pt x="323" y="763"/>
                    <a:pt x="491" y="761"/>
                    <a:pt x="558" y="777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0" name="Freeform 960"/>
            <p:cNvSpPr>
              <a:spLocks/>
            </p:cNvSpPr>
            <p:nvPr/>
          </p:nvSpPr>
          <p:spPr bwMode="auto">
            <a:xfrm>
              <a:off x="4416" y="2670"/>
              <a:ext cx="435" cy="549"/>
            </a:xfrm>
            <a:custGeom>
              <a:avLst/>
              <a:gdLst>
                <a:gd name="T0" fmla="*/ 208 w 435"/>
                <a:gd name="T1" fmla="*/ 0 h 549"/>
                <a:gd name="T2" fmla="*/ 31 w 435"/>
                <a:gd name="T3" fmla="*/ 72 h 549"/>
                <a:gd name="T4" fmla="*/ 67 w 435"/>
                <a:gd name="T5" fmla="*/ 386 h 549"/>
                <a:gd name="T6" fmla="*/ 435 w 435"/>
                <a:gd name="T7" fmla="*/ 549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5" h="549">
                  <a:moveTo>
                    <a:pt x="208" y="0"/>
                  </a:moveTo>
                  <a:cubicBezTo>
                    <a:pt x="179" y="12"/>
                    <a:pt x="55" y="8"/>
                    <a:pt x="31" y="72"/>
                  </a:cubicBezTo>
                  <a:cubicBezTo>
                    <a:pt x="7" y="136"/>
                    <a:pt x="0" y="306"/>
                    <a:pt x="67" y="386"/>
                  </a:cubicBezTo>
                  <a:cubicBezTo>
                    <a:pt x="135" y="465"/>
                    <a:pt x="359" y="515"/>
                    <a:pt x="435" y="549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1" name="Freeform 961"/>
            <p:cNvSpPr>
              <a:spLocks/>
            </p:cNvSpPr>
            <p:nvPr/>
          </p:nvSpPr>
          <p:spPr bwMode="auto">
            <a:xfrm>
              <a:off x="4506" y="2830"/>
              <a:ext cx="426" cy="358"/>
            </a:xfrm>
            <a:custGeom>
              <a:avLst/>
              <a:gdLst>
                <a:gd name="T0" fmla="*/ 128 w 426"/>
                <a:gd name="T1" fmla="*/ 0 h 358"/>
                <a:gd name="T2" fmla="*/ 10 w 426"/>
                <a:gd name="T3" fmla="*/ 64 h 358"/>
                <a:gd name="T4" fmla="*/ 70 w 426"/>
                <a:gd name="T5" fmla="*/ 191 h 358"/>
                <a:gd name="T6" fmla="*/ 291 w 426"/>
                <a:gd name="T7" fmla="*/ 297 h 358"/>
                <a:gd name="T8" fmla="*/ 426 w 426"/>
                <a:gd name="T9" fmla="*/ 358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6" h="358">
                  <a:moveTo>
                    <a:pt x="128" y="0"/>
                  </a:moveTo>
                  <a:cubicBezTo>
                    <a:pt x="109" y="11"/>
                    <a:pt x="20" y="32"/>
                    <a:pt x="10" y="64"/>
                  </a:cubicBezTo>
                  <a:cubicBezTo>
                    <a:pt x="0" y="96"/>
                    <a:pt x="23" y="152"/>
                    <a:pt x="70" y="191"/>
                  </a:cubicBezTo>
                  <a:cubicBezTo>
                    <a:pt x="117" y="230"/>
                    <a:pt x="232" y="269"/>
                    <a:pt x="291" y="297"/>
                  </a:cubicBezTo>
                  <a:cubicBezTo>
                    <a:pt x="350" y="325"/>
                    <a:pt x="398" y="345"/>
                    <a:pt x="426" y="358"/>
                  </a:cubicBezTo>
                </a:path>
              </a:pathLst>
            </a:custGeom>
            <a:noFill/>
            <a:ln w="12700" cmpd="sng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2" name="Freeform 962"/>
            <p:cNvSpPr>
              <a:spLocks/>
            </p:cNvSpPr>
            <p:nvPr/>
          </p:nvSpPr>
          <p:spPr bwMode="auto">
            <a:xfrm>
              <a:off x="2111" y="2204"/>
              <a:ext cx="1695" cy="1634"/>
            </a:xfrm>
            <a:custGeom>
              <a:avLst/>
              <a:gdLst>
                <a:gd name="T0" fmla="*/ 0 w 1695"/>
                <a:gd name="T1" fmla="*/ 50 h 1634"/>
                <a:gd name="T2" fmla="*/ 397 w 1695"/>
                <a:gd name="T3" fmla="*/ 4 h 1634"/>
                <a:gd name="T4" fmla="*/ 748 w 1695"/>
                <a:gd name="T5" fmla="*/ 25 h 1634"/>
                <a:gd name="T6" fmla="*/ 1250 w 1695"/>
                <a:gd name="T7" fmla="*/ 151 h 1634"/>
                <a:gd name="T8" fmla="*/ 1634 w 1695"/>
                <a:gd name="T9" fmla="*/ 502 h 1634"/>
                <a:gd name="T10" fmla="*/ 1618 w 1695"/>
                <a:gd name="T11" fmla="*/ 1096 h 1634"/>
                <a:gd name="T12" fmla="*/ 1407 w 1695"/>
                <a:gd name="T13" fmla="*/ 1634 h 1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5" h="1634">
                  <a:moveTo>
                    <a:pt x="0" y="50"/>
                  </a:moveTo>
                  <a:cubicBezTo>
                    <a:pt x="66" y="42"/>
                    <a:pt x="272" y="8"/>
                    <a:pt x="397" y="4"/>
                  </a:cubicBezTo>
                  <a:cubicBezTo>
                    <a:pt x="522" y="0"/>
                    <a:pt x="606" y="0"/>
                    <a:pt x="748" y="25"/>
                  </a:cubicBezTo>
                  <a:cubicBezTo>
                    <a:pt x="890" y="49"/>
                    <a:pt x="1103" y="72"/>
                    <a:pt x="1250" y="151"/>
                  </a:cubicBezTo>
                  <a:cubicBezTo>
                    <a:pt x="1398" y="231"/>
                    <a:pt x="1573" y="344"/>
                    <a:pt x="1634" y="502"/>
                  </a:cubicBezTo>
                  <a:cubicBezTo>
                    <a:pt x="1695" y="659"/>
                    <a:pt x="1655" y="907"/>
                    <a:pt x="1618" y="1096"/>
                  </a:cubicBezTo>
                  <a:cubicBezTo>
                    <a:pt x="1580" y="1285"/>
                    <a:pt x="1451" y="1522"/>
                    <a:pt x="1407" y="1634"/>
                  </a:cubicBezTo>
                </a:path>
              </a:pathLst>
            </a:custGeom>
            <a:noFill/>
            <a:ln w="12700" cmpd="sng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3" name="Freeform 963"/>
            <p:cNvSpPr>
              <a:spLocks/>
            </p:cNvSpPr>
            <p:nvPr/>
          </p:nvSpPr>
          <p:spPr bwMode="auto">
            <a:xfrm>
              <a:off x="870" y="2171"/>
              <a:ext cx="433" cy="1348"/>
            </a:xfrm>
            <a:custGeom>
              <a:avLst/>
              <a:gdLst>
                <a:gd name="T0" fmla="*/ 433 w 433"/>
                <a:gd name="T1" fmla="*/ 0 h 1348"/>
                <a:gd name="T2" fmla="*/ 261 w 433"/>
                <a:gd name="T3" fmla="*/ 53 h 1348"/>
                <a:gd name="T4" fmla="*/ 126 w 433"/>
                <a:gd name="T5" fmla="*/ 215 h 1348"/>
                <a:gd name="T6" fmla="*/ 34 w 433"/>
                <a:gd name="T7" fmla="*/ 449 h 1348"/>
                <a:gd name="T8" fmla="*/ 2 w 433"/>
                <a:gd name="T9" fmla="*/ 744 h 1348"/>
                <a:gd name="T10" fmla="*/ 23 w 433"/>
                <a:gd name="T11" fmla="*/ 1089 h 1348"/>
                <a:gd name="T12" fmla="*/ 77 w 433"/>
                <a:gd name="T13" fmla="*/ 1348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3" h="1348">
                  <a:moveTo>
                    <a:pt x="433" y="0"/>
                  </a:moveTo>
                  <a:cubicBezTo>
                    <a:pt x="404" y="9"/>
                    <a:pt x="312" y="17"/>
                    <a:pt x="261" y="53"/>
                  </a:cubicBezTo>
                  <a:cubicBezTo>
                    <a:pt x="210" y="89"/>
                    <a:pt x="164" y="149"/>
                    <a:pt x="126" y="215"/>
                  </a:cubicBezTo>
                  <a:cubicBezTo>
                    <a:pt x="88" y="281"/>
                    <a:pt x="55" y="361"/>
                    <a:pt x="34" y="449"/>
                  </a:cubicBezTo>
                  <a:cubicBezTo>
                    <a:pt x="14" y="537"/>
                    <a:pt x="4" y="637"/>
                    <a:pt x="2" y="744"/>
                  </a:cubicBezTo>
                  <a:cubicBezTo>
                    <a:pt x="0" y="850"/>
                    <a:pt x="11" y="988"/>
                    <a:pt x="23" y="1089"/>
                  </a:cubicBezTo>
                  <a:cubicBezTo>
                    <a:pt x="36" y="1190"/>
                    <a:pt x="67" y="1294"/>
                    <a:pt x="77" y="1348"/>
                  </a:cubicBezTo>
                </a:path>
              </a:pathLst>
            </a:custGeom>
            <a:noFill/>
            <a:ln w="12700" cap="flat" cmpd="sng">
              <a:solidFill>
                <a:srgbClr val="0099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4" name="Freeform 964"/>
            <p:cNvSpPr>
              <a:spLocks/>
            </p:cNvSpPr>
            <p:nvPr/>
          </p:nvSpPr>
          <p:spPr bwMode="auto">
            <a:xfrm>
              <a:off x="1997" y="1757"/>
              <a:ext cx="2208" cy="1995"/>
            </a:xfrm>
            <a:custGeom>
              <a:avLst/>
              <a:gdLst>
                <a:gd name="T0" fmla="*/ 0 w 2208"/>
                <a:gd name="T1" fmla="*/ 143 h 1995"/>
                <a:gd name="T2" fmla="*/ 284 w 2208"/>
                <a:gd name="T3" fmla="*/ 70 h 1995"/>
                <a:gd name="T4" fmla="*/ 565 w 2208"/>
                <a:gd name="T5" fmla="*/ 25 h 1995"/>
                <a:gd name="T6" fmla="*/ 813 w 2208"/>
                <a:gd name="T7" fmla="*/ 4 h 1995"/>
                <a:gd name="T8" fmla="*/ 1083 w 2208"/>
                <a:gd name="T9" fmla="*/ 4 h 1995"/>
                <a:gd name="T10" fmla="*/ 1337 w 2208"/>
                <a:gd name="T11" fmla="*/ 30 h 1995"/>
                <a:gd name="T12" fmla="*/ 1607 w 2208"/>
                <a:gd name="T13" fmla="*/ 106 h 1995"/>
                <a:gd name="T14" fmla="*/ 1823 w 2208"/>
                <a:gd name="T15" fmla="*/ 238 h 1995"/>
                <a:gd name="T16" fmla="*/ 1963 w 2208"/>
                <a:gd name="T17" fmla="*/ 390 h 1995"/>
                <a:gd name="T18" fmla="*/ 2060 w 2208"/>
                <a:gd name="T19" fmla="*/ 573 h 1995"/>
                <a:gd name="T20" fmla="*/ 2125 w 2208"/>
                <a:gd name="T21" fmla="*/ 822 h 1995"/>
                <a:gd name="T22" fmla="*/ 2163 w 2208"/>
                <a:gd name="T23" fmla="*/ 1061 h 1995"/>
                <a:gd name="T24" fmla="*/ 2185 w 2208"/>
                <a:gd name="T25" fmla="*/ 1274 h 1995"/>
                <a:gd name="T26" fmla="*/ 2195 w 2208"/>
                <a:gd name="T27" fmla="*/ 1462 h 1995"/>
                <a:gd name="T28" fmla="*/ 2206 w 2208"/>
                <a:gd name="T29" fmla="*/ 1650 h 1995"/>
                <a:gd name="T30" fmla="*/ 2206 w 2208"/>
                <a:gd name="T31" fmla="*/ 1807 h 1995"/>
                <a:gd name="T32" fmla="*/ 2206 w 2208"/>
                <a:gd name="T33" fmla="*/ 1995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08" h="1995">
                  <a:moveTo>
                    <a:pt x="0" y="143"/>
                  </a:moveTo>
                  <a:cubicBezTo>
                    <a:pt x="47" y="131"/>
                    <a:pt x="190" y="90"/>
                    <a:pt x="284" y="70"/>
                  </a:cubicBezTo>
                  <a:cubicBezTo>
                    <a:pt x="378" y="50"/>
                    <a:pt x="476" y="36"/>
                    <a:pt x="565" y="25"/>
                  </a:cubicBezTo>
                  <a:cubicBezTo>
                    <a:pt x="653" y="14"/>
                    <a:pt x="727" y="8"/>
                    <a:pt x="813" y="4"/>
                  </a:cubicBezTo>
                  <a:cubicBezTo>
                    <a:pt x="899" y="1"/>
                    <a:pt x="996" y="0"/>
                    <a:pt x="1083" y="4"/>
                  </a:cubicBezTo>
                  <a:cubicBezTo>
                    <a:pt x="1170" y="8"/>
                    <a:pt x="1250" y="13"/>
                    <a:pt x="1337" y="30"/>
                  </a:cubicBezTo>
                  <a:cubicBezTo>
                    <a:pt x="1424" y="47"/>
                    <a:pt x="1526" y="71"/>
                    <a:pt x="1607" y="106"/>
                  </a:cubicBezTo>
                  <a:cubicBezTo>
                    <a:pt x="1688" y="141"/>
                    <a:pt x="1763" y="190"/>
                    <a:pt x="1823" y="238"/>
                  </a:cubicBezTo>
                  <a:cubicBezTo>
                    <a:pt x="1882" y="285"/>
                    <a:pt x="1924" y="334"/>
                    <a:pt x="1963" y="390"/>
                  </a:cubicBezTo>
                  <a:cubicBezTo>
                    <a:pt x="2003" y="446"/>
                    <a:pt x="2033" y="501"/>
                    <a:pt x="2060" y="573"/>
                  </a:cubicBezTo>
                  <a:cubicBezTo>
                    <a:pt x="2087" y="645"/>
                    <a:pt x="2108" y="741"/>
                    <a:pt x="2125" y="822"/>
                  </a:cubicBezTo>
                  <a:cubicBezTo>
                    <a:pt x="2142" y="903"/>
                    <a:pt x="2153" y="985"/>
                    <a:pt x="2163" y="1061"/>
                  </a:cubicBezTo>
                  <a:cubicBezTo>
                    <a:pt x="2173" y="1136"/>
                    <a:pt x="2179" y="1207"/>
                    <a:pt x="2185" y="1274"/>
                  </a:cubicBezTo>
                  <a:cubicBezTo>
                    <a:pt x="2190" y="1341"/>
                    <a:pt x="2192" y="1399"/>
                    <a:pt x="2195" y="1462"/>
                  </a:cubicBezTo>
                  <a:cubicBezTo>
                    <a:pt x="2199" y="1524"/>
                    <a:pt x="2204" y="1592"/>
                    <a:pt x="2206" y="1650"/>
                  </a:cubicBezTo>
                  <a:cubicBezTo>
                    <a:pt x="2208" y="1707"/>
                    <a:pt x="2206" y="1750"/>
                    <a:pt x="2206" y="1807"/>
                  </a:cubicBezTo>
                  <a:cubicBezTo>
                    <a:pt x="2206" y="1865"/>
                    <a:pt x="2206" y="1956"/>
                    <a:pt x="2206" y="1995"/>
                  </a:cubicBezTo>
                </a:path>
              </a:pathLst>
            </a:custGeom>
            <a:noFill/>
            <a:ln w="12700" cap="flat" cmpd="sng">
              <a:solidFill>
                <a:srgbClr val="009900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805" name="Freeform 965"/>
            <p:cNvSpPr>
              <a:spLocks/>
            </p:cNvSpPr>
            <p:nvPr/>
          </p:nvSpPr>
          <p:spPr bwMode="auto">
            <a:xfrm>
              <a:off x="1177" y="2302"/>
              <a:ext cx="3421" cy="1556"/>
            </a:xfrm>
            <a:custGeom>
              <a:avLst/>
              <a:gdLst>
                <a:gd name="T0" fmla="*/ 0 w 3421"/>
                <a:gd name="T1" fmla="*/ 30 h 1556"/>
                <a:gd name="T2" fmla="*/ 386 w 3421"/>
                <a:gd name="T3" fmla="*/ 2 h 1556"/>
                <a:gd name="T4" fmla="*/ 769 w 3421"/>
                <a:gd name="T5" fmla="*/ 43 h 1556"/>
                <a:gd name="T6" fmla="*/ 1110 w 3421"/>
                <a:gd name="T7" fmla="*/ 104 h 1556"/>
                <a:gd name="T8" fmla="*/ 1498 w 3421"/>
                <a:gd name="T9" fmla="*/ 200 h 1556"/>
                <a:gd name="T10" fmla="*/ 1844 w 3421"/>
                <a:gd name="T11" fmla="*/ 332 h 1556"/>
                <a:gd name="T12" fmla="*/ 2308 w 3421"/>
                <a:gd name="T13" fmla="*/ 571 h 1556"/>
                <a:gd name="T14" fmla="*/ 2735 w 3421"/>
                <a:gd name="T15" fmla="*/ 871 h 1556"/>
                <a:gd name="T16" fmla="*/ 3270 w 3421"/>
                <a:gd name="T17" fmla="*/ 1388 h 1556"/>
                <a:gd name="T18" fmla="*/ 3421 w 3421"/>
                <a:gd name="T19" fmla="*/ 1556 h 1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21" h="1556">
                  <a:moveTo>
                    <a:pt x="0" y="30"/>
                  </a:moveTo>
                  <a:cubicBezTo>
                    <a:pt x="64" y="25"/>
                    <a:pt x="258" y="0"/>
                    <a:pt x="386" y="2"/>
                  </a:cubicBezTo>
                  <a:cubicBezTo>
                    <a:pt x="514" y="4"/>
                    <a:pt x="649" y="26"/>
                    <a:pt x="769" y="43"/>
                  </a:cubicBezTo>
                  <a:cubicBezTo>
                    <a:pt x="890" y="60"/>
                    <a:pt x="988" y="78"/>
                    <a:pt x="1110" y="104"/>
                  </a:cubicBezTo>
                  <a:cubicBezTo>
                    <a:pt x="1231" y="130"/>
                    <a:pt x="1376" y="162"/>
                    <a:pt x="1498" y="200"/>
                  </a:cubicBezTo>
                  <a:cubicBezTo>
                    <a:pt x="1621" y="238"/>
                    <a:pt x="1709" y="271"/>
                    <a:pt x="1844" y="332"/>
                  </a:cubicBezTo>
                  <a:cubicBezTo>
                    <a:pt x="1979" y="394"/>
                    <a:pt x="2160" y="481"/>
                    <a:pt x="2308" y="571"/>
                  </a:cubicBezTo>
                  <a:cubicBezTo>
                    <a:pt x="2457" y="661"/>
                    <a:pt x="2575" y="734"/>
                    <a:pt x="2735" y="871"/>
                  </a:cubicBezTo>
                  <a:cubicBezTo>
                    <a:pt x="2895" y="1007"/>
                    <a:pt x="3155" y="1274"/>
                    <a:pt x="3270" y="1388"/>
                  </a:cubicBezTo>
                  <a:cubicBezTo>
                    <a:pt x="3384" y="1503"/>
                    <a:pt x="3401" y="1533"/>
                    <a:pt x="3421" y="1556"/>
                  </a:cubicBezTo>
                </a:path>
              </a:pathLst>
            </a:custGeom>
            <a:noFill/>
            <a:ln w="12700" cap="flat" cmpd="sng">
              <a:solidFill>
                <a:srgbClr val="0000FF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Simplifying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" y="1092200"/>
            <a:ext cx="2273300" cy="4525963"/>
          </a:xfrm>
        </p:spPr>
        <p:txBody>
          <a:bodyPr>
            <a:normAutofit fontScale="92500"/>
          </a:bodyPr>
          <a:lstStyle/>
          <a:p>
            <a:r>
              <a:rPr lang="en-US" sz="1800" dirty="0" smtClean="0"/>
              <a:t>ID </a:t>
            </a:r>
          </a:p>
          <a:p>
            <a:r>
              <a:rPr lang="en-US" sz="1800" dirty="0" smtClean="0"/>
              <a:t>Primary Documents</a:t>
            </a:r>
          </a:p>
          <a:p>
            <a:pPr lvl="1"/>
            <a:r>
              <a:rPr lang="en-US" sz="1800" dirty="0" smtClean="0"/>
              <a:t>Social Security card</a:t>
            </a:r>
          </a:p>
          <a:p>
            <a:pPr lvl="1"/>
            <a:r>
              <a:rPr lang="en-US" sz="1800" dirty="0" smtClean="0"/>
              <a:t>Birth Certificate</a:t>
            </a:r>
          </a:p>
          <a:p>
            <a:pPr lvl="1"/>
            <a:r>
              <a:rPr lang="en-US" sz="1800" dirty="0" smtClean="0"/>
              <a:t>Pay Stub</a:t>
            </a:r>
          </a:p>
          <a:p>
            <a:pPr lvl="1"/>
            <a:r>
              <a:rPr lang="en-US" sz="1800" dirty="0" smtClean="0"/>
              <a:t>Driver’s License</a:t>
            </a:r>
          </a:p>
          <a:p>
            <a:pPr lvl="1"/>
            <a:r>
              <a:rPr lang="en-US" sz="1800" dirty="0" smtClean="0"/>
              <a:t>Passport</a:t>
            </a:r>
          </a:p>
          <a:p>
            <a:r>
              <a:rPr lang="en-US" sz="1800" dirty="0" smtClean="0"/>
              <a:t>Proxies</a:t>
            </a:r>
          </a:p>
          <a:p>
            <a:pPr lvl="1"/>
            <a:r>
              <a:rPr lang="en-US" sz="1800" dirty="0" err="1" smtClean="0"/>
              <a:t>Medi</a:t>
            </a:r>
            <a:r>
              <a:rPr lang="en-US" sz="1800" dirty="0" smtClean="0"/>
              <a:t>-Cal</a:t>
            </a:r>
          </a:p>
          <a:p>
            <a:pPr lvl="1"/>
            <a:r>
              <a:rPr lang="en-US" sz="1800" dirty="0" smtClean="0"/>
              <a:t>Free/reduced lunch</a:t>
            </a:r>
          </a:p>
          <a:p>
            <a:pPr lvl="1"/>
            <a:r>
              <a:rPr lang="en-US" sz="1800" dirty="0" smtClean="0"/>
              <a:t>EBT card</a:t>
            </a:r>
            <a:endParaRPr lang="en-US" sz="1800" dirty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092200"/>
            <a:ext cx="27305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Housing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Health</a:t>
            </a:r>
          </a:p>
          <a:p>
            <a:r>
              <a:rPr lang="en-US" dirty="0" smtClean="0"/>
              <a:t>Kids – Education, Daycare</a:t>
            </a:r>
          </a:p>
          <a:p>
            <a:r>
              <a:rPr lang="en-US" dirty="0" smtClean="0"/>
              <a:t>Employment</a:t>
            </a:r>
            <a:endParaRPr lang="en-US" dirty="0"/>
          </a:p>
        </p:txBody>
      </p:sp>
      <p:pic>
        <p:nvPicPr>
          <p:cNvPr id="6" name="Picture 5" descr="jackpot i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95" y="3733954"/>
            <a:ext cx="2415895" cy="1727046"/>
          </a:xfrm>
          <a:prstGeom prst="rect">
            <a:avLst/>
          </a:prstGeom>
        </p:spPr>
      </p:pic>
      <p:pic>
        <p:nvPicPr>
          <p:cNvPr id="8" name="Picture 7" descr="4-toolbox-brewi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529" y="1357435"/>
            <a:ext cx="2622772" cy="142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87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/>
              <a:t>&lt;style&gt;</a:t>
            </a:r>
          </a:p>
          <a:p>
            <a:r>
              <a:rPr lang="en-US" dirty="0"/>
              <a:t>    [</a:t>
            </a:r>
            <a:r>
              <a:rPr lang="en-US" dirty="0" err="1"/>
              <a:t>ng</a:t>
            </a:r>
            <a:r>
              <a:rPr lang="en-US" dirty="0"/>
              <a:t>\:cloak],</a:t>
            </a:r>
          </a:p>
          <a:p>
            <a:r>
              <a:rPr lang="en-US" dirty="0"/>
              <a:t>    [</a:t>
            </a:r>
            <a:r>
              <a:rPr lang="en-US" dirty="0" err="1"/>
              <a:t>ng</a:t>
            </a:r>
            <a:r>
              <a:rPr lang="en-US" dirty="0"/>
              <a:t>-cloak],</a:t>
            </a:r>
          </a:p>
          <a:p>
            <a:r>
              <a:rPr lang="en-US" dirty="0"/>
              <a:t>    [data-</a:t>
            </a:r>
            <a:r>
              <a:rPr lang="en-US" dirty="0" err="1"/>
              <a:t>ng</a:t>
            </a:r>
            <a:r>
              <a:rPr lang="en-US" dirty="0"/>
              <a:t>-cloak],</a:t>
            </a:r>
          </a:p>
          <a:p>
            <a:r>
              <a:rPr lang="en-US" dirty="0"/>
              <a:t>    [x-</a:t>
            </a:r>
            <a:r>
              <a:rPr lang="en-US" dirty="0" err="1"/>
              <a:t>ng</a:t>
            </a:r>
            <a:r>
              <a:rPr lang="en-US" dirty="0"/>
              <a:t>-cloak],</a:t>
            </a:r>
          </a:p>
          <a:p>
            <a:r>
              <a:rPr lang="en-US" dirty="0"/>
              <a:t>    .</a:t>
            </a:r>
            <a:r>
              <a:rPr lang="en-US" dirty="0" err="1"/>
              <a:t>ng</a:t>
            </a:r>
            <a:r>
              <a:rPr lang="en-US" dirty="0"/>
              <a:t>-cloak,</a:t>
            </a:r>
          </a:p>
          <a:p>
            <a:r>
              <a:rPr lang="en-US" dirty="0"/>
              <a:t>    .x-</a:t>
            </a:r>
            <a:r>
              <a:rPr lang="en-US" dirty="0" err="1"/>
              <a:t>ng</a:t>
            </a:r>
            <a:r>
              <a:rPr lang="en-US" dirty="0"/>
              <a:t>-cloak {</a:t>
            </a:r>
          </a:p>
          <a:p>
            <a:r>
              <a:rPr lang="en-US" dirty="0"/>
              <a:t>        display: none !important;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​</a:t>
            </a:r>
          </a:p>
          <a:p>
            <a:r>
              <a:rPr lang="en-US" dirty="0"/>
              <a:t>    .panel-</a:t>
            </a:r>
            <a:r>
              <a:rPr lang="en-US" dirty="0" err="1"/>
              <a:t>bodyForm</a:t>
            </a:r>
            <a:r>
              <a:rPr lang="en-US" dirty="0"/>
              <a:t> {</a:t>
            </a:r>
          </a:p>
          <a:p>
            <a:r>
              <a:rPr lang="en-US" dirty="0"/>
              <a:t>        padding: 0px  15px !important;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​</a:t>
            </a:r>
          </a:p>
          <a:p>
            <a:r>
              <a:rPr lang="en-US" dirty="0"/>
              <a:t>    .panel-heading {</a:t>
            </a:r>
          </a:p>
          <a:p>
            <a:r>
              <a:rPr lang="en-US" dirty="0"/>
              <a:t>        margin-bottom: 15px !important;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&lt;/style&gt;</a:t>
            </a:r>
          </a:p>
          <a:p>
            <a:r>
              <a:rPr lang="en-US" dirty="0"/>
              <a:t>​</a:t>
            </a:r>
          </a:p>
          <a:p>
            <a:r>
              <a:rPr lang="en-US" dirty="0"/>
              <a:t>​</a:t>
            </a:r>
          </a:p>
          <a:p>
            <a:r>
              <a:rPr lang="en-US" dirty="0"/>
              <a:t>&lt;!-- Adding extra form fields --&gt;</a:t>
            </a:r>
          </a:p>
          <a:p>
            <a:r>
              <a:rPr lang="en-US" dirty="0"/>
              <a:t>​</a:t>
            </a:r>
          </a:p>
          <a:p>
            <a:r>
              <a:rPr lang="en-US" dirty="0"/>
              <a:t>&lt;div class="panel panel-default margin-bottom-none" data-</a:t>
            </a:r>
            <a:r>
              <a:rPr lang="en-US" dirty="0" err="1"/>
              <a:t>ng</a:t>
            </a:r>
            <a:r>
              <a:rPr lang="en-US" dirty="0"/>
              <a:t>-cloak&gt;</a:t>
            </a:r>
          </a:p>
          <a:p>
            <a:r>
              <a:rPr lang="en-US" dirty="0"/>
              <a:t>    &lt;div class="panel-heading"&gt;</a:t>
            </a:r>
          </a:p>
          <a:p>
            <a:r>
              <a:rPr lang="en-US" dirty="0"/>
              <a:t>        Answer three more questions to see if you qualify for more services:</a:t>
            </a:r>
          </a:p>
          <a:p>
            <a:r>
              <a:rPr lang="en-US" dirty="0"/>
              <a:t>    &lt;/div&gt;</a:t>
            </a:r>
          </a:p>
          <a:p>
            <a:r>
              <a:rPr lang="en-US" dirty="0"/>
              <a:t>    &lt;form id="</a:t>
            </a:r>
            <a:r>
              <a:rPr lang="en-US" dirty="0" err="1"/>
              <a:t>threeForm</a:t>
            </a:r>
            <a:r>
              <a:rPr lang="en-US" dirty="0"/>
              <a:t>"</a:t>
            </a:r>
          </a:p>
          <a:p>
            <a:r>
              <a:rPr lang="en-US" dirty="0"/>
              <a:t>          name="</a:t>
            </a:r>
            <a:r>
              <a:rPr lang="en-US" dirty="0" err="1"/>
              <a:t>form.threeForm</a:t>
            </a:r>
            <a:r>
              <a:rPr lang="en-US" dirty="0"/>
              <a:t>"</a:t>
            </a:r>
          </a:p>
          <a:p>
            <a:r>
              <a:rPr lang="en-US" dirty="0"/>
              <a:t>          </a:t>
            </a:r>
            <a:r>
              <a:rPr lang="en-US" dirty="0" err="1"/>
              <a:t>novalidate</a:t>
            </a:r>
            <a:r>
              <a:rPr lang="en-US" dirty="0"/>
              <a:t>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05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for us at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Central Library - </a:t>
            </a:r>
            <a:r>
              <a:rPr lang="en-US" dirty="0" smtClean="0"/>
              <a:t>First Tuesday of Month for </a:t>
            </a:r>
            <a:r>
              <a:rPr lang="en-US" dirty="0" err="1" smtClean="0"/>
              <a:t>Dept</a:t>
            </a:r>
            <a:r>
              <a:rPr lang="en-US" dirty="0" smtClean="0"/>
              <a:t> of Mental Health Mobile Health Team </a:t>
            </a:r>
          </a:p>
          <a:p>
            <a:r>
              <a:rPr lang="en-US" dirty="0" smtClean="0"/>
              <a:t>www.211la.org </a:t>
            </a:r>
          </a:p>
          <a:p>
            <a:r>
              <a:rPr lang="en-US" dirty="0" err="1" smtClean="0"/>
              <a:t>www.socaptech.com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0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697</Words>
  <Application>Microsoft Macintosh PowerPoint</Application>
  <PresentationFormat>On-screen Show (4:3)</PresentationFormat>
  <Paragraphs>183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Pathway to Basic Income</vt:lpstr>
      <vt:lpstr>Let me tell you about… </vt:lpstr>
      <vt:lpstr>PowerPoint Presentation</vt:lpstr>
      <vt:lpstr>Understanding LA Systems That Affect Families  A Look at How 40+ Programs Might Touch One Los Angeles Family   Margaret Dunkle  The George Washington University &amp; The LA County Children’s Planning Council  2002</vt:lpstr>
      <vt:lpstr>Simplifying Access</vt:lpstr>
      <vt:lpstr>The Lever</vt:lpstr>
      <vt:lpstr>Look for us at 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Sloan</dc:creator>
  <cp:lastModifiedBy>Ellen Sloan</cp:lastModifiedBy>
  <cp:revision>17</cp:revision>
  <dcterms:created xsi:type="dcterms:W3CDTF">2016-04-16T22:55:32Z</dcterms:created>
  <dcterms:modified xsi:type="dcterms:W3CDTF">2016-04-17T21:41:29Z</dcterms:modified>
</cp:coreProperties>
</file>